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08" r:id="rId2"/>
    <p:sldId id="399" r:id="rId3"/>
    <p:sldId id="397" r:id="rId4"/>
    <p:sldId id="398" r:id="rId5"/>
    <p:sldId id="400" r:id="rId6"/>
    <p:sldId id="404" r:id="rId7"/>
    <p:sldId id="405" r:id="rId8"/>
    <p:sldId id="406" r:id="rId9"/>
    <p:sldId id="407"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7" d="100"/>
          <a:sy n="67" d="100"/>
        </p:scale>
        <p:origin x="57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1F750E-201A-8E77-340B-2B7BF53E974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37907D5-13C1-B9A7-7C82-99A70E7BFA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C653E83-A529-E9A2-539F-8E5469FD1D02}"/>
              </a:ext>
            </a:extLst>
          </p:cNvPr>
          <p:cNvSpPr>
            <a:spLocks noGrp="1"/>
          </p:cNvSpPr>
          <p:nvPr>
            <p:ph type="dt" sz="half" idx="10"/>
          </p:nvPr>
        </p:nvSpPr>
        <p:spPr/>
        <p:txBody>
          <a:bodyPr/>
          <a:lstStyle/>
          <a:p>
            <a:fld id="{71905E56-0A9C-46BB-912C-67E1C5E29A13}" type="datetimeFigureOut">
              <a:rPr lang="fr-FR" smtClean="0"/>
              <a:t>05/05/2025</a:t>
            </a:fld>
            <a:endParaRPr lang="fr-FR"/>
          </a:p>
        </p:txBody>
      </p:sp>
      <p:sp>
        <p:nvSpPr>
          <p:cNvPr id="5" name="Espace réservé du pied de page 4">
            <a:extLst>
              <a:ext uri="{FF2B5EF4-FFF2-40B4-BE49-F238E27FC236}">
                <a16:creationId xmlns:a16="http://schemas.microsoft.com/office/drawing/2014/main" id="{EB2BA5DC-5F2F-E7A6-765E-5F9E001E55C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E3A2177-735D-11F0-5952-8DF840B680A4}"/>
              </a:ext>
            </a:extLst>
          </p:cNvPr>
          <p:cNvSpPr>
            <a:spLocks noGrp="1"/>
          </p:cNvSpPr>
          <p:nvPr>
            <p:ph type="sldNum" sz="quarter" idx="12"/>
          </p:nvPr>
        </p:nvSpPr>
        <p:spPr/>
        <p:txBody>
          <a:bodyPr/>
          <a:lstStyle/>
          <a:p>
            <a:fld id="{6DC51AD8-AC2E-4932-8040-052AB88469B2}" type="slidenum">
              <a:rPr lang="fr-FR" smtClean="0"/>
              <a:t>‹N°›</a:t>
            </a:fld>
            <a:endParaRPr lang="fr-FR"/>
          </a:p>
        </p:txBody>
      </p:sp>
    </p:spTree>
    <p:extLst>
      <p:ext uri="{BB962C8B-B14F-4D97-AF65-F5344CB8AC3E}">
        <p14:creationId xmlns:p14="http://schemas.microsoft.com/office/powerpoint/2010/main" val="2377784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B166A8-D5E8-DFD3-AF9B-E9283EBD07B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247C3E8-7356-500E-68B3-0B99219BAF2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F3D1415-30F7-6770-A679-FAF87FC1929C}"/>
              </a:ext>
            </a:extLst>
          </p:cNvPr>
          <p:cNvSpPr>
            <a:spLocks noGrp="1"/>
          </p:cNvSpPr>
          <p:nvPr>
            <p:ph type="dt" sz="half" idx="10"/>
          </p:nvPr>
        </p:nvSpPr>
        <p:spPr/>
        <p:txBody>
          <a:bodyPr/>
          <a:lstStyle/>
          <a:p>
            <a:fld id="{71905E56-0A9C-46BB-912C-67E1C5E29A13}" type="datetimeFigureOut">
              <a:rPr lang="fr-FR" smtClean="0"/>
              <a:t>05/05/2025</a:t>
            </a:fld>
            <a:endParaRPr lang="fr-FR"/>
          </a:p>
        </p:txBody>
      </p:sp>
      <p:sp>
        <p:nvSpPr>
          <p:cNvPr id="5" name="Espace réservé du pied de page 4">
            <a:extLst>
              <a:ext uri="{FF2B5EF4-FFF2-40B4-BE49-F238E27FC236}">
                <a16:creationId xmlns:a16="http://schemas.microsoft.com/office/drawing/2014/main" id="{D426B309-F758-8858-6D8F-24F10E50E78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931F50-7687-B400-05CB-5B79522FF183}"/>
              </a:ext>
            </a:extLst>
          </p:cNvPr>
          <p:cNvSpPr>
            <a:spLocks noGrp="1"/>
          </p:cNvSpPr>
          <p:nvPr>
            <p:ph type="sldNum" sz="quarter" idx="12"/>
          </p:nvPr>
        </p:nvSpPr>
        <p:spPr/>
        <p:txBody>
          <a:bodyPr/>
          <a:lstStyle/>
          <a:p>
            <a:fld id="{6DC51AD8-AC2E-4932-8040-052AB88469B2}" type="slidenum">
              <a:rPr lang="fr-FR" smtClean="0"/>
              <a:t>‹N°›</a:t>
            </a:fld>
            <a:endParaRPr lang="fr-FR"/>
          </a:p>
        </p:txBody>
      </p:sp>
    </p:spTree>
    <p:extLst>
      <p:ext uri="{BB962C8B-B14F-4D97-AF65-F5344CB8AC3E}">
        <p14:creationId xmlns:p14="http://schemas.microsoft.com/office/powerpoint/2010/main" val="2296395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C73D8A8-9454-3D18-CB16-0C151C0A0DD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53EFD89-44C5-2F42-9B99-46B76D2B50A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97E35EA-3E84-CEC9-AE59-A676BF1359D8}"/>
              </a:ext>
            </a:extLst>
          </p:cNvPr>
          <p:cNvSpPr>
            <a:spLocks noGrp="1"/>
          </p:cNvSpPr>
          <p:nvPr>
            <p:ph type="dt" sz="half" idx="10"/>
          </p:nvPr>
        </p:nvSpPr>
        <p:spPr/>
        <p:txBody>
          <a:bodyPr/>
          <a:lstStyle/>
          <a:p>
            <a:fld id="{71905E56-0A9C-46BB-912C-67E1C5E29A13}" type="datetimeFigureOut">
              <a:rPr lang="fr-FR" smtClean="0"/>
              <a:t>05/05/2025</a:t>
            </a:fld>
            <a:endParaRPr lang="fr-FR"/>
          </a:p>
        </p:txBody>
      </p:sp>
      <p:sp>
        <p:nvSpPr>
          <p:cNvPr id="5" name="Espace réservé du pied de page 4">
            <a:extLst>
              <a:ext uri="{FF2B5EF4-FFF2-40B4-BE49-F238E27FC236}">
                <a16:creationId xmlns:a16="http://schemas.microsoft.com/office/drawing/2014/main" id="{86AF8AA1-86EA-4D95-C05B-AC1BE577A64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DBDA31D-37E9-6D9F-3B80-CF0F9849B650}"/>
              </a:ext>
            </a:extLst>
          </p:cNvPr>
          <p:cNvSpPr>
            <a:spLocks noGrp="1"/>
          </p:cNvSpPr>
          <p:nvPr>
            <p:ph type="sldNum" sz="quarter" idx="12"/>
          </p:nvPr>
        </p:nvSpPr>
        <p:spPr/>
        <p:txBody>
          <a:bodyPr/>
          <a:lstStyle/>
          <a:p>
            <a:fld id="{6DC51AD8-AC2E-4932-8040-052AB88469B2}" type="slidenum">
              <a:rPr lang="fr-FR" smtClean="0"/>
              <a:t>‹N°›</a:t>
            </a:fld>
            <a:endParaRPr lang="fr-FR"/>
          </a:p>
        </p:txBody>
      </p:sp>
    </p:spTree>
    <p:extLst>
      <p:ext uri="{BB962C8B-B14F-4D97-AF65-F5344CB8AC3E}">
        <p14:creationId xmlns:p14="http://schemas.microsoft.com/office/powerpoint/2010/main" val="2970939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2800"/>
            </a:lvl1pPr>
          </a:lstStyle>
          <a:p>
            <a:r>
              <a:rPr lang="fr-FR"/>
              <a:t>Modifiez le style du titre</a:t>
            </a:r>
            <a:endParaRPr lang="fr-FR" dirty="0"/>
          </a:p>
        </p:txBody>
      </p:sp>
      <p:sp>
        <p:nvSpPr>
          <p:cNvPr id="3" name="Espace réservé de la date 2"/>
          <p:cNvSpPr>
            <a:spLocks noGrp="1"/>
          </p:cNvSpPr>
          <p:nvPr>
            <p:ph type="dt" sz="half" idx="10"/>
          </p:nvPr>
        </p:nvSpPr>
        <p:spPr/>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p:txBody>
          <a:bodyPr/>
          <a:lstStyle/>
          <a:p>
            <a:r>
              <a:rPr lang="fr-FR"/>
              <a:t>DRAJES HAUTS-DE-FRANCE - 20 square Friant "les 4 chênes" - 80039 AMIENS CEDEX 01</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‹N°›</a:t>
            </a:fld>
            <a:endParaRPr lang="fr-FR" dirty="0"/>
          </a:p>
        </p:txBody>
      </p:sp>
      <p:sp>
        <p:nvSpPr>
          <p:cNvPr id="7" name="Espace réservé du contenu 6"/>
          <p:cNvSpPr>
            <a:spLocks noGrp="1"/>
          </p:cNvSpPr>
          <p:nvPr>
            <p:ph sz="quarter" idx="13"/>
          </p:nvPr>
        </p:nvSpPr>
        <p:spPr>
          <a:xfrm>
            <a:off x="480646" y="2205039"/>
            <a:ext cx="11230708" cy="4103687"/>
          </a:xfrm>
        </p:spPr>
        <p:txBody>
          <a:bodyPr/>
          <a:lstStyle>
            <a:lvl1pPr>
              <a:spcBef>
                <a:spcPts val="1200"/>
              </a:spcBef>
              <a:defRPr sz="2000"/>
            </a:lvl1pPr>
            <a:lvl2pPr marL="361950" indent="-180975">
              <a:defRPr sz="1600"/>
            </a:lvl2pPr>
            <a:lvl3pPr marL="536575" indent="-174625">
              <a:spcBef>
                <a:spcPts val="0"/>
              </a:spcBef>
              <a:spcAft>
                <a:spcPts val="600"/>
              </a:spcAft>
              <a:defRPr sz="1400"/>
            </a:lvl3pPr>
            <a:lvl4pPr marL="717550" indent="-180975">
              <a:defRPr sz="1200"/>
            </a:lvl4pPr>
            <a:lvl5pPr marL="898525" indent="-180975">
              <a:defRPr sz="12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3151456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2800"/>
            </a:lvl1pPr>
          </a:lstStyle>
          <a:p>
            <a:r>
              <a:rPr lang="fr-FR"/>
              <a:t>Modifiez le style du titre</a:t>
            </a:r>
            <a:endParaRPr lang="fr-FR" dirty="0"/>
          </a:p>
        </p:txBody>
      </p:sp>
      <p:sp>
        <p:nvSpPr>
          <p:cNvPr id="3" name="Espace réservé de la date 2"/>
          <p:cNvSpPr>
            <a:spLocks noGrp="1"/>
          </p:cNvSpPr>
          <p:nvPr>
            <p:ph type="dt" sz="half" idx="10"/>
          </p:nvPr>
        </p:nvSpPr>
        <p:spPr/>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p:txBody>
          <a:bodyPr/>
          <a:lstStyle/>
          <a:p>
            <a:r>
              <a:rPr lang="fr-FR"/>
              <a:t>DRAJES HAUTS-DE-FRANCE - 20 square Friant "les 4 chênes" - 80039 AMIENS CEDEX 01</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‹N°›</a:t>
            </a:fld>
            <a:endParaRPr lang="fr-FR" dirty="0"/>
          </a:p>
        </p:txBody>
      </p:sp>
      <p:sp>
        <p:nvSpPr>
          <p:cNvPr id="7" name="Espace réservé du contenu 6"/>
          <p:cNvSpPr>
            <a:spLocks noGrp="1"/>
          </p:cNvSpPr>
          <p:nvPr>
            <p:ph sz="quarter" idx="13"/>
          </p:nvPr>
        </p:nvSpPr>
        <p:spPr>
          <a:xfrm>
            <a:off x="480646" y="2205039"/>
            <a:ext cx="11230708" cy="4103687"/>
          </a:xfrm>
        </p:spPr>
        <p:txBody>
          <a:bodyPr/>
          <a:lstStyle>
            <a:lvl1pPr>
              <a:spcBef>
                <a:spcPts val="1200"/>
              </a:spcBef>
              <a:defRPr sz="2000"/>
            </a:lvl1pPr>
            <a:lvl2pPr marL="361950" indent="-180975">
              <a:defRPr sz="1600"/>
            </a:lvl2pPr>
            <a:lvl3pPr marL="536575" indent="-174625">
              <a:spcBef>
                <a:spcPts val="0"/>
              </a:spcBef>
              <a:spcAft>
                <a:spcPts val="600"/>
              </a:spcAft>
              <a:defRPr sz="1400"/>
            </a:lvl3pPr>
            <a:lvl4pPr marL="717550" indent="-180975">
              <a:defRPr sz="1200"/>
            </a:lvl4pPr>
            <a:lvl5pPr marL="898525" indent="-180975">
              <a:defRPr sz="12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1176001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2800"/>
            </a:lvl1pPr>
          </a:lstStyle>
          <a:p>
            <a:r>
              <a:rPr lang="fr-FR"/>
              <a:t>Modifiez le style du titre</a:t>
            </a:r>
            <a:endParaRPr lang="fr-FR" dirty="0"/>
          </a:p>
        </p:txBody>
      </p:sp>
      <p:sp>
        <p:nvSpPr>
          <p:cNvPr id="3" name="Espace réservé de la date 2"/>
          <p:cNvSpPr>
            <a:spLocks noGrp="1"/>
          </p:cNvSpPr>
          <p:nvPr>
            <p:ph type="dt" sz="half" idx="10"/>
          </p:nvPr>
        </p:nvSpPr>
        <p:spPr/>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p:txBody>
          <a:bodyPr/>
          <a:lstStyle/>
          <a:p>
            <a:r>
              <a:rPr lang="fr-FR"/>
              <a:t>DRAJES HAUTS-DE-FRANCE - 20 square Friant "les 4 chênes" - 80039 AMIENS CEDEX 01</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‹N°›</a:t>
            </a:fld>
            <a:endParaRPr lang="fr-FR" dirty="0"/>
          </a:p>
        </p:txBody>
      </p:sp>
      <p:sp>
        <p:nvSpPr>
          <p:cNvPr id="7" name="Espace réservé du contenu 6"/>
          <p:cNvSpPr>
            <a:spLocks noGrp="1"/>
          </p:cNvSpPr>
          <p:nvPr>
            <p:ph sz="quarter" idx="13"/>
          </p:nvPr>
        </p:nvSpPr>
        <p:spPr>
          <a:xfrm>
            <a:off x="480646" y="2205039"/>
            <a:ext cx="11230708" cy="4103687"/>
          </a:xfrm>
        </p:spPr>
        <p:txBody>
          <a:bodyPr/>
          <a:lstStyle>
            <a:lvl1pPr>
              <a:spcBef>
                <a:spcPts val="1200"/>
              </a:spcBef>
              <a:defRPr sz="2000"/>
            </a:lvl1pPr>
            <a:lvl2pPr marL="361950" indent="-180975">
              <a:defRPr sz="1600"/>
            </a:lvl2pPr>
            <a:lvl3pPr marL="536575" indent="-174625">
              <a:spcBef>
                <a:spcPts val="0"/>
              </a:spcBef>
              <a:spcAft>
                <a:spcPts val="600"/>
              </a:spcAft>
              <a:defRPr sz="1400"/>
            </a:lvl3pPr>
            <a:lvl4pPr marL="717550" indent="-180975">
              <a:defRPr sz="1200"/>
            </a:lvl4pPr>
            <a:lvl5pPr marL="898525" indent="-180975">
              <a:defRPr sz="12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1373486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2800"/>
            </a:lvl1pPr>
          </a:lstStyle>
          <a:p>
            <a:r>
              <a:rPr lang="fr-FR"/>
              <a:t>Modifiez le style du titre</a:t>
            </a:r>
            <a:endParaRPr lang="fr-FR" dirty="0"/>
          </a:p>
        </p:txBody>
      </p:sp>
      <p:sp>
        <p:nvSpPr>
          <p:cNvPr id="3" name="Espace réservé de la date 2"/>
          <p:cNvSpPr>
            <a:spLocks noGrp="1"/>
          </p:cNvSpPr>
          <p:nvPr>
            <p:ph type="dt" sz="half" idx="10"/>
          </p:nvPr>
        </p:nvSpPr>
        <p:spPr/>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p:txBody>
          <a:bodyPr/>
          <a:lstStyle/>
          <a:p>
            <a:r>
              <a:rPr lang="fr-FR"/>
              <a:t>DRAJES HAUTS-DE-FRANCE - 20 square Friant "les 4 chênes" - 80039 AMIENS CEDEX 01</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‹N°›</a:t>
            </a:fld>
            <a:endParaRPr lang="fr-FR" dirty="0"/>
          </a:p>
        </p:txBody>
      </p:sp>
      <p:sp>
        <p:nvSpPr>
          <p:cNvPr id="7" name="Espace réservé du contenu 6"/>
          <p:cNvSpPr>
            <a:spLocks noGrp="1"/>
          </p:cNvSpPr>
          <p:nvPr>
            <p:ph sz="quarter" idx="13"/>
          </p:nvPr>
        </p:nvSpPr>
        <p:spPr>
          <a:xfrm>
            <a:off x="480646" y="2205039"/>
            <a:ext cx="11230708" cy="4103687"/>
          </a:xfrm>
        </p:spPr>
        <p:txBody>
          <a:bodyPr/>
          <a:lstStyle>
            <a:lvl1pPr>
              <a:spcBef>
                <a:spcPts val="1200"/>
              </a:spcBef>
              <a:defRPr sz="2000"/>
            </a:lvl1pPr>
            <a:lvl2pPr marL="361950" indent="-180975">
              <a:defRPr sz="1600"/>
            </a:lvl2pPr>
            <a:lvl3pPr marL="536575" indent="-174625">
              <a:spcBef>
                <a:spcPts val="0"/>
              </a:spcBef>
              <a:spcAft>
                <a:spcPts val="600"/>
              </a:spcAft>
              <a:defRPr sz="1400"/>
            </a:lvl3pPr>
            <a:lvl4pPr marL="717550" indent="-180975">
              <a:defRPr sz="1200"/>
            </a:lvl4pPr>
            <a:lvl5pPr marL="898525" indent="-180975">
              <a:defRPr sz="12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883990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2800"/>
            </a:lvl1pPr>
          </a:lstStyle>
          <a:p>
            <a:r>
              <a:rPr lang="fr-FR"/>
              <a:t>Modifiez le style du titre</a:t>
            </a:r>
            <a:endParaRPr lang="fr-FR" dirty="0"/>
          </a:p>
        </p:txBody>
      </p:sp>
      <p:sp>
        <p:nvSpPr>
          <p:cNvPr id="3" name="Espace réservé de la date 2"/>
          <p:cNvSpPr>
            <a:spLocks noGrp="1"/>
          </p:cNvSpPr>
          <p:nvPr>
            <p:ph type="dt" sz="half" idx="10"/>
          </p:nvPr>
        </p:nvSpPr>
        <p:spPr/>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p:txBody>
          <a:bodyPr/>
          <a:lstStyle/>
          <a:p>
            <a:r>
              <a:rPr lang="fr-FR"/>
              <a:t>DRAJES HAUTS-DE-FRANCE - 20 square Friant "les 4 chênes" - 80039 AMIENS CEDEX 01</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‹N°›</a:t>
            </a:fld>
            <a:endParaRPr lang="fr-FR" dirty="0"/>
          </a:p>
        </p:txBody>
      </p:sp>
      <p:sp>
        <p:nvSpPr>
          <p:cNvPr id="7" name="Espace réservé du contenu 6"/>
          <p:cNvSpPr>
            <a:spLocks noGrp="1"/>
          </p:cNvSpPr>
          <p:nvPr>
            <p:ph sz="quarter" idx="13"/>
          </p:nvPr>
        </p:nvSpPr>
        <p:spPr>
          <a:xfrm>
            <a:off x="480646" y="2205039"/>
            <a:ext cx="11230708" cy="4103687"/>
          </a:xfrm>
        </p:spPr>
        <p:txBody>
          <a:bodyPr/>
          <a:lstStyle>
            <a:lvl1pPr>
              <a:spcBef>
                <a:spcPts val="1200"/>
              </a:spcBef>
              <a:defRPr sz="2000"/>
            </a:lvl1pPr>
            <a:lvl2pPr marL="361950" indent="-180975">
              <a:defRPr sz="1600"/>
            </a:lvl2pPr>
            <a:lvl3pPr marL="536575" indent="-174625">
              <a:spcBef>
                <a:spcPts val="0"/>
              </a:spcBef>
              <a:spcAft>
                <a:spcPts val="600"/>
              </a:spcAft>
              <a:defRPr sz="1400"/>
            </a:lvl3pPr>
            <a:lvl4pPr marL="717550" indent="-180975">
              <a:defRPr sz="1200"/>
            </a:lvl4pPr>
            <a:lvl5pPr marL="898525" indent="-180975">
              <a:defRPr sz="12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16441611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2800"/>
            </a:lvl1pPr>
          </a:lstStyle>
          <a:p>
            <a:r>
              <a:rPr lang="fr-FR"/>
              <a:t>Modifiez le style du titre</a:t>
            </a:r>
            <a:endParaRPr lang="fr-FR" dirty="0"/>
          </a:p>
        </p:txBody>
      </p:sp>
      <p:sp>
        <p:nvSpPr>
          <p:cNvPr id="3" name="Espace réservé de la date 2"/>
          <p:cNvSpPr>
            <a:spLocks noGrp="1"/>
          </p:cNvSpPr>
          <p:nvPr>
            <p:ph type="dt" sz="half" idx="10"/>
          </p:nvPr>
        </p:nvSpPr>
        <p:spPr/>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p:txBody>
          <a:bodyPr/>
          <a:lstStyle/>
          <a:p>
            <a:r>
              <a:rPr lang="fr-FR"/>
              <a:t>DRAJES HAUTS-DE-FRANCE - 20 square Friant "les 4 chênes" - 80039 AMIENS CEDEX 01</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‹N°›</a:t>
            </a:fld>
            <a:endParaRPr lang="fr-FR" dirty="0"/>
          </a:p>
        </p:txBody>
      </p:sp>
      <p:sp>
        <p:nvSpPr>
          <p:cNvPr id="7" name="Espace réservé du contenu 6"/>
          <p:cNvSpPr>
            <a:spLocks noGrp="1"/>
          </p:cNvSpPr>
          <p:nvPr>
            <p:ph sz="quarter" idx="13"/>
          </p:nvPr>
        </p:nvSpPr>
        <p:spPr>
          <a:xfrm>
            <a:off x="480646" y="2205039"/>
            <a:ext cx="11230708" cy="4103687"/>
          </a:xfrm>
        </p:spPr>
        <p:txBody>
          <a:bodyPr/>
          <a:lstStyle>
            <a:lvl1pPr>
              <a:spcBef>
                <a:spcPts val="1200"/>
              </a:spcBef>
              <a:defRPr sz="2000"/>
            </a:lvl1pPr>
            <a:lvl2pPr marL="361950" indent="-180975">
              <a:defRPr sz="1600"/>
            </a:lvl2pPr>
            <a:lvl3pPr marL="536575" indent="-174625">
              <a:spcBef>
                <a:spcPts val="0"/>
              </a:spcBef>
              <a:spcAft>
                <a:spcPts val="600"/>
              </a:spcAft>
              <a:defRPr sz="1400"/>
            </a:lvl3pPr>
            <a:lvl4pPr marL="717550" indent="-180975">
              <a:defRPr sz="1200"/>
            </a:lvl4pPr>
            <a:lvl5pPr marL="898525" indent="-180975">
              <a:defRPr sz="12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33380443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2800"/>
            </a:lvl1pPr>
          </a:lstStyle>
          <a:p>
            <a:r>
              <a:rPr lang="fr-FR"/>
              <a:t>Modifiez le style du titre</a:t>
            </a:r>
            <a:endParaRPr lang="fr-FR" dirty="0"/>
          </a:p>
        </p:txBody>
      </p:sp>
      <p:sp>
        <p:nvSpPr>
          <p:cNvPr id="3" name="Espace réservé de la date 2"/>
          <p:cNvSpPr>
            <a:spLocks noGrp="1"/>
          </p:cNvSpPr>
          <p:nvPr>
            <p:ph type="dt" sz="half" idx="10"/>
          </p:nvPr>
        </p:nvSpPr>
        <p:spPr/>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p:txBody>
          <a:bodyPr/>
          <a:lstStyle/>
          <a:p>
            <a:r>
              <a:rPr lang="fr-FR"/>
              <a:t>DRAJES HAUTS-DE-FRANCE - 20 square Friant "les 4 chênes" - 80039 AMIENS CEDEX 01</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‹N°›</a:t>
            </a:fld>
            <a:endParaRPr lang="fr-FR" dirty="0"/>
          </a:p>
        </p:txBody>
      </p:sp>
      <p:sp>
        <p:nvSpPr>
          <p:cNvPr id="7" name="Espace réservé du contenu 6"/>
          <p:cNvSpPr>
            <a:spLocks noGrp="1"/>
          </p:cNvSpPr>
          <p:nvPr>
            <p:ph sz="quarter" idx="13"/>
          </p:nvPr>
        </p:nvSpPr>
        <p:spPr>
          <a:xfrm>
            <a:off x="480646" y="2205039"/>
            <a:ext cx="11230708" cy="4103687"/>
          </a:xfrm>
        </p:spPr>
        <p:txBody>
          <a:bodyPr/>
          <a:lstStyle>
            <a:lvl1pPr>
              <a:spcBef>
                <a:spcPts val="1200"/>
              </a:spcBef>
              <a:defRPr sz="2000"/>
            </a:lvl1pPr>
            <a:lvl2pPr marL="361950" indent="-180975">
              <a:defRPr sz="1600"/>
            </a:lvl2pPr>
            <a:lvl3pPr marL="536575" indent="-174625">
              <a:spcBef>
                <a:spcPts val="0"/>
              </a:spcBef>
              <a:spcAft>
                <a:spcPts val="600"/>
              </a:spcAft>
              <a:defRPr sz="1400"/>
            </a:lvl3pPr>
            <a:lvl4pPr marL="717550" indent="-180975">
              <a:defRPr sz="1200"/>
            </a:lvl4pPr>
            <a:lvl5pPr marL="898525" indent="-180975">
              <a:defRPr sz="12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26476655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2800"/>
            </a:lvl1pPr>
          </a:lstStyle>
          <a:p>
            <a:r>
              <a:rPr lang="fr-FR"/>
              <a:t>Modifiez le style du titre</a:t>
            </a:r>
            <a:endParaRPr lang="fr-FR" dirty="0"/>
          </a:p>
        </p:txBody>
      </p:sp>
      <p:sp>
        <p:nvSpPr>
          <p:cNvPr id="3" name="Espace réservé de la date 2"/>
          <p:cNvSpPr>
            <a:spLocks noGrp="1"/>
          </p:cNvSpPr>
          <p:nvPr>
            <p:ph type="dt" sz="half" idx="10"/>
          </p:nvPr>
        </p:nvSpPr>
        <p:spPr/>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p:txBody>
          <a:bodyPr/>
          <a:lstStyle/>
          <a:p>
            <a:r>
              <a:rPr lang="fr-FR"/>
              <a:t>DRAJES HAUTS-DE-FRANCE - 20 square Friant "les 4 chênes" - 80039 AMIENS CEDEX 01</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‹N°›</a:t>
            </a:fld>
            <a:endParaRPr lang="fr-FR" dirty="0"/>
          </a:p>
        </p:txBody>
      </p:sp>
      <p:sp>
        <p:nvSpPr>
          <p:cNvPr id="7" name="Espace réservé du contenu 6"/>
          <p:cNvSpPr>
            <a:spLocks noGrp="1"/>
          </p:cNvSpPr>
          <p:nvPr>
            <p:ph sz="quarter" idx="13"/>
          </p:nvPr>
        </p:nvSpPr>
        <p:spPr>
          <a:xfrm>
            <a:off x="480646" y="2205039"/>
            <a:ext cx="11230708" cy="4103687"/>
          </a:xfrm>
        </p:spPr>
        <p:txBody>
          <a:bodyPr/>
          <a:lstStyle>
            <a:lvl1pPr>
              <a:spcBef>
                <a:spcPts val="1200"/>
              </a:spcBef>
              <a:defRPr sz="2000"/>
            </a:lvl1pPr>
            <a:lvl2pPr marL="361950" indent="-180975">
              <a:defRPr sz="1600"/>
            </a:lvl2pPr>
            <a:lvl3pPr marL="536575" indent="-174625">
              <a:spcBef>
                <a:spcPts val="0"/>
              </a:spcBef>
              <a:spcAft>
                <a:spcPts val="600"/>
              </a:spcAft>
              <a:defRPr sz="1400"/>
            </a:lvl3pPr>
            <a:lvl4pPr marL="717550" indent="-180975">
              <a:defRPr sz="1200"/>
            </a:lvl4pPr>
            <a:lvl5pPr marL="898525" indent="-180975">
              <a:defRPr sz="12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2492818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293771-268E-F0B6-34A2-7A9446C0D36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BB1058C-760D-647E-FCDE-D11718C20BA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AFD6C46-ED51-798C-5B31-6E1DBD878DD5}"/>
              </a:ext>
            </a:extLst>
          </p:cNvPr>
          <p:cNvSpPr>
            <a:spLocks noGrp="1"/>
          </p:cNvSpPr>
          <p:nvPr>
            <p:ph type="dt" sz="half" idx="10"/>
          </p:nvPr>
        </p:nvSpPr>
        <p:spPr/>
        <p:txBody>
          <a:bodyPr/>
          <a:lstStyle/>
          <a:p>
            <a:fld id="{71905E56-0A9C-46BB-912C-67E1C5E29A13}" type="datetimeFigureOut">
              <a:rPr lang="fr-FR" smtClean="0"/>
              <a:t>05/05/2025</a:t>
            </a:fld>
            <a:endParaRPr lang="fr-FR"/>
          </a:p>
        </p:txBody>
      </p:sp>
      <p:sp>
        <p:nvSpPr>
          <p:cNvPr id="5" name="Espace réservé du pied de page 4">
            <a:extLst>
              <a:ext uri="{FF2B5EF4-FFF2-40B4-BE49-F238E27FC236}">
                <a16:creationId xmlns:a16="http://schemas.microsoft.com/office/drawing/2014/main" id="{9DC228CD-5622-AD8D-BF90-16CC8C005B3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5226485-D912-1AB3-6C89-06720C07A3D9}"/>
              </a:ext>
            </a:extLst>
          </p:cNvPr>
          <p:cNvSpPr>
            <a:spLocks noGrp="1"/>
          </p:cNvSpPr>
          <p:nvPr>
            <p:ph type="sldNum" sz="quarter" idx="12"/>
          </p:nvPr>
        </p:nvSpPr>
        <p:spPr/>
        <p:txBody>
          <a:bodyPr/>
          <a:lstStyle/>
          <a:p>
            <a:fld id="{6DC51AD8-AC2E-4932-8040-052AB88469B2}" type="slidenum">
              <a:rPr lang="fr-FR" smtClean="0"/>
              <a:t>‹N°›</a:t>
            </a:fld>
            <a:endParaRPr lang="fr-FR"/>
          </a:p>
        </p:txBody>
      </p:sp>
    </p:spTree>
    <p:extLst>
      <p:ext uri="{BB962C8B-B14F-4D97-AF65-F5344CB8AC3E}">
        <p14:creationId xmlns:p14="http://schemas.microsoft.com/office/powerpoint/2010/main" val="2497677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50AF8B-5C89-8B34-D961-2774151C1DF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5055D88-1C24-7F1B-C180-D24F814C4B4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6F5CE17-AAA0-54EF-D41C-41636BE414B1}"/>
              </a:ext>
            </a:extLst>
          </p:cNvPr>
          <p:cNvSpPr>
            <a:spLocks noGrp="1"/>
          </p:cNvSpPr>
          <p:nvPr>
            <p:ph type="dt" sz="half" idx="10"/>
          </p:nvPr>
        </p:nvSpPr>
        <p:spPr/>
        <p:txBody>
          <a:bodyPr/>
          <a:lstStyle/>
          <a:p>
            <a:fld id="{71905E56-0A9C-46BB-912C-67E1C5E29A13}" type="datetimeFigureOut">
              <a:rPr lang="fr-FR" smtClean="0"/>
              <a:t>05/05/2025</a:t>
            </a:fld>
            <a:endParaRPr lang="fr-FR"/>
          </a:p>
        </p:txBody>
      </p:sp>
      <p:sp>
        <p:nvSpPr>
          <p:cNvPr id="5" name="Espace réservé du pied de page 4">
            <a:extLst>
              <a:ext uri="{FF2B5EF4-FFF2-40B4-BE49-F238E27FC236}">
                <a16:creationId xmlns:a16="http://schemas.microsoft.com/office/drawing/2014/main" id="{E4C8C483-B87D-7099-A7CA-9E3860B9C95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B4C4818-8FF1-A693-42F8-0776859F2157}"/>
              </a:ext>
            </a:extLst>
          </p:cNvPr>
          <p:cNvSpPr>
            <a:spLocks noGrp="1"/>
          </p:cNvSpPr>
          <p:nvPr>
            <p:ph type="sldNum" sz="quarter" idx="12"/>
          </p:nvPr>
        </p:nvSpPr>
        <p:spPr/>
        <p:txBody>
          <a:bodyPr/>
          <a:lstStyle/>
          <a:p>
            <a:fld id="{6DC51AD8-AC2E-4932-8040-052AB88469B2}" type="slidenum">
              <a:rPr lang="fr-FR" smtClean="0"/>
              <a:t>‹N°›</a:t>
            </a:fld>
            <a:endParaRPr lang="fr-FR"/>
          </a:p>
        </p:txBody>
      </p:sp>
    </p:spTree>
    <p:extLst>
      <p:ext uri="{BB962C8B-B14F-4D97-AF65-F5344CB8AC3E}">
        <p14:creationId xmlns:p14="http://schemas.microsoft.com/office/powerpoint/2010/main" val="1963212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160DEA-4B90-C060-F342-98282D88FE9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F555F8B-816F-5C5B-38B1-EEA9873DD11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428CB13-A9FC-9890-E476-8BB11605427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AE575F6-559A-64CD-76EA-A92D43F73D39}"/>
              </a:ext>
            </a:extLst>
          </p:cNvPr>
          <p:cNvSpPr>
            <a:spLocks noGrp="1"/>
          </p:cNvSpPr>
          <p:nvPr>
            <p:ph type="dt" sz="half" idx="10"/>
          </p:nvPr>
        </p:nvSpPr>
        <p:spPr/>
        <p:txBody>
          <a:bodyPr/>
          <a:lstStyle/>
          <a:p>
            <a:fld id="{71905E56-0A9C-46BB-912C-67E1C5E29A13}" type="datetimeFigureOut">
              <a:rPr lang="fr-FR" smtClean="0"/>
              <a:t>05/05/2025</a:t>
            </a:fld>
            <a:endParaRPr lang="fr-FR"/>
          </a:p>
        </p:txBody>
      </p:sp>
      <p:sp>
        <p:nvSpPr>
          <p:cNvPr id="6" name="Espace réservé du pied de page 5">
            <a:extLst>
              <a:ext uri="{FF2B5EF4-FFF2-40B4-BE49-F238E27FC236}">
                <a16:creationId xmlns:a16="http://schemas.microsoft.com/office/drawing/2014/main" id="{A020F74A-87ED-08F3-1ABB-81FF2BDE50E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688DFDD-7907-2164-0574-6926D1A28858}"/>
              </a:ext>
            </a:extLst>
          </p:cNvPr>
          <p:cNvSpPr>
            <a:spLocks noGrp="1"/>
          </p:cNvSpPr>
          <p:nvPr>
            <p:ph type="sldNum" sz="quarter" idx="12"/>
          </p:nvPr>
        </p:nvSpPr>
        <p:spPr/>
        <p:txBody>
          <a:bodyPr/>
          <a:lstStyle/>
          <a:p>
            <a:fld id="{6DC51AD8-AC2E-4932-8040-052AB88469B2}" type="slidenum">
              <a:rPr lang="fr-FR" smtClean="0"/>
              <a:t>‹N°›</a:t>
            </a:fld>
            <a:endParaRPr lang="fr-FR"/>
          </a:p>
        </p:txBody>
      </p:sp>
    </p:spTree>
    <p:extLst>
      <p:ext uri="{BB962C8B-B14F-4D97-AF65-F5344CB8AC3E}">
        <p14:creationId xmlns:p14="http://schemas.microsoft.com/office/powerpoint/2010/main" val="1294387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4971FA-0CEF-E16A-5EDE-355322AF7C3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6BD1CB9-00F1-9E49-D89E-FACD20F46E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E3AF3A3-DD7A-2293-61FE-824AA9047EC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BECA562-B338-66C5-AC93-A2618F98EB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7583C23-B76D-1BB2-863C-EEA715EDEA0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0A5E7D4-4740-F5E4-A581-6AC228D50F6B}"/>
              </a:ext>
            </a:extLst>
          </p:cNvPr>
          <p:cNvSpPr>
            <a:spLocks noGrp="1"/>
          </p:cNvSpPr>
          <p:nvPr>
            <p:ph type="dt" sz="half" idx="10"/>
          </p:nvPr>
        </p:nvSpPr>
        <p:spPr/>
        <p:txBody>
          <a:bodyPr/>
          <a:lstStyle/>
          <a:p>
            <a:fld id="{71905E56-0A9C-46BB-912C-67E1C5E29A13}" type="datetimeFigureOut">
              <a:rPr lang="fr-FR" smtClean="0"/>
              <a:t>05/05/2025</a:t>
            </a:fld>
            <a:endParaRPr lang="fr-FR"/>
          </a:p>
        </p:txBody>
      </p:sp>
      <p:sp>
        <p:nvSpPr>
          <p:cNvPr id="8" name="Espace réservé du pied de page 7">
            <a:extLst>
              <a:ext uri="{FF2B5EF4-FFF2-40B4-BE49-F238E27FC236}">
                <a16:creationId xmlns:a16="http://schemas.microsoft.com/office/drawing/2014/main" id="{D12B48A0-F902-3042-6AA1-79DFE459D72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0D19BF7-B662-AC9D-F844-4ABE7101FE5E}"/>
              </a:ext>
            </a:extLst>
          </p:cNvPr>
          <p:cNvSpPr>
            <a:spLocks noGrp="1"/>
          </p:cNvSpPr>
          <p:nvPr>
            <p:ph type="sldNum" sz="quarter" idx="12"/>
          </p:nvPr>
        </p:nvSpPr>
        <p:spPr/>
        <p:txBody>
          <a:bodyPr/>
          <a:lstStyle/>
          <a:p>
            <a:fld id="{6DC51AD8-AC2E-4932-8040-052AB88469B2}" type="slidenum">
              <a:rPr lang="fr-FR" smtClean="0"/>
              <a:t>‹N°›</a:t>
            </a:fld>
            <a:endParaRPr lang="fr-FR"/>
          </a:p>
        </p:txBody>
      </p:sp>
    </p:spTree>
    <p:extLst>
      <p:ext uri="{BB962C8B-B14F-4D97-AF65-F5344CB8AC3E}">
        <p14:creationId xmlns:p14="http://schemas.microsoft.com/office/powerpoint/2010/main" val="2456330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19DC79-F696-D2F2-8B1E-07DEC871488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2C6790-0485-3D1F-3C45-69191FC80DC8}"/>
              </a:ext>
            </a:extLst>
          </p:cNvPr>
          <p:cNvSpPr>
            <a:spLocks noGrp="1"/>
          </p:cNvSpPr>
          <p:nvPr>
            <p:ph type="dt" sz="half" idx="10"/>
          </p:nvPr>
        </p:nvSpPr>
        <p:spPr/>
        <p:txBody>
          <a:bodyPr/>
          <a:lstStyle/>
          <a:p>
            <a:fld id="{71905E56-0A9C-46BB-912C-67E1C5E29A13}" type="datetimeFigureOut">
              <a:rPr lang="fr-FR" smtClean="0"/>
              <a:t>05/05/2025</a:t>
            </a:fld>
            <a:endParaRPr lang="fr-FR"/>
          </a:p>
        </p:txBody>
      </p:sp>
      <p:sp>
        <p:nvSpPr>
          <p:cNvPr id="4" name="Espace réservé du pied de page 3">
            <a:extLst>
              <a:ext uri="{FF2B5EF4-FFF2-40B4-BE49-F238E27FC236}">
                <a16:creationId xmlns:a16="http://schemas.microsoft.com/office/drawing/2014/main" id="{275FE4B8-F137-BAAD-830B-2EAB115B2DD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87086CC-1907-B3B9-16ED-6D84E9EFFCA2}"/>
              </a:ext>
            </a:extLst>
          </p:cNvPr>
          <p:cNvSpPr>
            <a:spLocks noGrp="1"/>
          </p:cNvSpPr>
          <p:nvPr>
            <p:ph type="sldNum" sz="quarter" idx="12"/>
          </p:nvPr>
        </p:nvSpPr>
        <p:spPr/>
        <p:txBody>
          <a:bodyPr/>
          <a:lstStyle/>
          <a:p>
            <a:fld id="{6DC51AD8-AC2E-4932-8040-052AB88469B2}" type="slidenum">
              <a:rPr lang="fr-FR" smtClean="0"/>
              <a:t>‹N°›</a:t>
            </a:fld>
            <a:endParaRPr lang="fr-FR"/>
          </a:p>
        </p:txBody>
      </p:sp>
    </p:spTree>
    <p:extLst>
      <p:ext uri="{BB962C8B-B14F-4D97-AF65-F5344CB8AC3E}">
        <p14:creationId xmlns:p14="http://schemas.microsoft.com/office/powerpoint/2010/main" val="2060532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55F7A88-89AA-A7E8-0DC1-4B6F526BE0A7}"/>
              </a:ext>
            </a:extLst>
          </p:cNvPr>
          <p:cNvSpPr>
            <a:spLocks noGrp="1"/>
          </p:cNvSpPr>
          <p:nvPr>
            <p:ph type="dt" sz="half" idx="10"/>
          </p:nvPr>
        </p:nvSpPr>
        <p:spPr/>
        <p:txBody>
          <a:bodyPr/>
          <a:lstStyle/>
          <a:p>
            <a:fld id="{71905E56-0A9C-46BB-912C-67E1C5E29A13}" type="datetimeFigureOut">
              <a:rPr lang="fr-FR" smtClean="0"/>
              <a:t>05/05/2025</a:t>
            </a:fld>
            <a:endParaRPr lang="fr-FR"/>
          </a:p>
        </p:txBody>
      </p:sp>
      <p:sp>
        <p:nvSpPr>
          <p:cNvPr id="3" name="Espace réservé du pied de page 2">
            <a:extLst>
              <a:ext uri="{FF2B5EF4-FFF2-40B4-BE49-F238E27FC236}">
                <a16:creationId xmlns:a16="http://schemas.microsoft.com/office/drawing/2014/main" id="{072810F8-1442-36C8-302F-6820E7CBA47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14E568E-1797-A865-A90A-318949C78D9D}"/>
              </a:ext>
            </a:extLst>
          </p:cNvPr>
          <p:cNvSpPr>
            <a:spLocks noGrp="1"/>
          </p:cNvSpPr>
          <p:nvPr>
            <p:ph type="sldNum" sz="quarter" idx="12"/>
          </p:nvPr>
        </p:nvSpPr>
        <p:spPr/>
        <p:txBody>
          <a:bodyPr/>
          <a:lstStyle/>
          <a:p>
            <a:fld id="{6DC51AD8-AC2E-4932-8040-052AB88469B2}" type="slidenum">
              <a:rPr lang="fr-FR" smtClean="0"/>
              <a:t>‹N°›</a:t>
            </a:fld>
            <a:endParaRPr lang="fr-FR"/>
          </a:p>
        </p:txBody>
      </p:sp>
    </p:spTree>
    <p:extLst>
      <p:ext uri="{BB962C8B-B14F-4D97-AF65-F5344CB8AC3E}">
        <p14:creationId xmlns:p14="http://schemas.microsoft.com/office/powerpoint/2010/main" val="1777028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DA1D38-4363-C089-C1AF-94C7F76BBF3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33C6B096-A2A0-5A69-82DD-E327A64F28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F5901A5-D306-7A1B-3DE7-E96E522465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DB08D2E-497E-E285-3A81-43CEC9D0FB92}"/>
              </a:ext>
            </a:extLst>
          </p:cNvPr>
          <p:cNvSpPr>
            <a:spLocks noGrp="1"/>
          </p:cNvSpPr>
          <p:nvPr>
            <p:ph type="dt" sz="half" idx="10"/>
          </p:nvPr>
        </p:nvSpPr>
        <p:spPr/>
        <p:txBody>
          <a:bodyPr/>
          <a:lstStyle/>
          <a:p>
            <a:fld id="{71905E56-0A9C-46BB-912C-67E1C5E29A13}" type="datetimeFigureOut">
              <a:rPr lang="fr-FR" smtClean="0"/>
              <a:t>05/05/2025</a:t>
            </a:fld>
            <a:endParaRPr lang="fr-FR"/>
          </a:p>
        </p:txBody>
      </p:sp>
      <p:sp>
        <p:nvSpPr>
          <p:cNvPr id="6" name="Espace réservé du pied de page 5">
            <a:extLst>
              <a:ext uri="{FF2B5EF4-FFF2-40B4-BE49-F238E27FC236}">
                <a16:creationId xmlns:a16="http://schemas.microsoft.com/office/drawing/2014/main" id="{F7F3B3D7-B243-0B6A-2E8D-F5BBD3D3C1D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D568603-6538-7A3B-2ADB-024012EE7210}"/>
              </a:ext>
            </a:extLst>
          </p:cNvPr>
          <p:cNvSpPr>
            <a:spLocks noGrp="1"/>
          </p:cNvSpPr>
          <p:nvPr>
            <p:ph type="sldNum" sz="quarter" idx="12"/>
          </p:nvPr>
        </p:nvSpPr>
        <p:spPr/>
        <p:txBody>
          <a:bodyPr/>
          <a:lstStyle/>
          <a:p>
            <a:fld id="{6DC51AD8-AC2E-4932-8040-052AB88469B2}" type="slidenum">
              <a:rPr lang="fr-FR" smtClean="0"/>
              <a:t>‹N°›</a:t>
            </a:fld>
            <a:endParaRPr lang="fr-FR"/>
          </a:p>
        </p:txBody>
      </p:sp>
    </p:spTree>
    <p:extLst>
      <p:ext uri="{BB962C8B-B14F-4D97-AF65-F5344CB8AC3E}">
        <p14:creationId xmlns:p14="http://schemas.microsoft.com/office/powerpoint/2010/main" val="4129845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714897-5141-6949-53A4-4187904D9F8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95961B1B-994B-7DA1-7E24-01A065EAF2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E501347-5118-A3AB-81E5-00894C1D5C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2BCAE90-1182-2126-4EC3-52AC639C5898}"/>
              </a:ext>
            </a:extLst>
          </p:cNvPr>
          <p:cNvSpPr>
            <a:spLocks noGrp="1"/>
          </p:cNvSpPr>
          <p:nvPr>
            <p:ph type="dt" sz="half" idx="10"/>
          </p:nvPr>
        </p:nvSpPr>
        <p:spPr/>
        <p:txBody>
          <a:bodyPr/>
          <a:lstStyle/>
          <a:p>
            <a:fld id="{71905E56-0A9C-46BB-912C-67E1C5E29A13}" type="datetimeFigureOut">
              <a:rPr lang="fr-FR" smtClean="0"/>
              <a:t>05/05/2025</a:t>
            </a:fld>
            <a:endParaRPr lang="fr-FR"/>
          </a:p>
        </p:txBody>
      </p:sp>
      <p:sp>
        <p:nvSpPr>
          <p:cNvPr id="6" name="Espace réservé du pied de page 5">
            <a:extLst>
              <a:ext uri="{FF2B5EF4-FFF2-40B4-BE49-F238E27FC236}">
                <a16:creationId xmlns:a16="http://schemas.microsoft.com/office/drawing/2014/main" id="{0616C89D-7A63-CFC6-0F1D-CF59B74016C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B2E9071-996D-D839-9612-4A9BC5B18112}"/>
              </a:ext>
            </a:extLst>
          </p:cNvPr>
          <p:cNvSpPr>
            <a:spLocks noGrp="1"/>
          </p:cNvSpPr>
          <p:nvPr>
            <p:ph type="sldNum" sz="quarter" idx="12"/>
          </p:nvPr>
        </p:nvSpPr>
        <p:spPr/>
        <p:txBody>
          <a:bodyPr/>
          <a:lstStyle/>
          <a:p>
            <a:fld id="{6DC51AD8-AC2E-4932-8040-052AB88469B2}" type="slidenum">
              <a:rPr lang="fr-FR" smtClean="0"/>
              <a:t>‹N°›</a:t>
            </a:fld>
            <a:endParaRPr lang="fr-FR"/>
          </a:p>
        </p:txBody>
      </p:sp>
    </p:spTree>
    <p:extLst>
      <p:ext uri="{BB962C8B-B14F-4D97-AF65-F5344CB8AC3E}">
        <p14:creationId xmlns:p14="http://schemas.microsoft.com/office/powerpoint/2010/main" val="406976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CCD06FB-B014-0FC5-2C6F-36776AA60D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25E6F8D-DC89-5B0B-79F4-C878E43675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E181167-ED0C-4539-F0CB-CC0A17F2D2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1905E56-0A9C-46BB-912C-67E1C5E29A13}" type="datetimeFigureOut">
              <a:rPr lang="fr-FR" smtClean="0"/>
              <a:t>05/05/2025</a:t>
            </a:fld>
            <a:endParaRPr lang="fr-FR"/>
          </a:p>
        </p:txBody>
      </p:sp>
      <p:sp>
        <p:nvSpPr>
          <p:cNvPr id="5" name="Espace réservé du pied de page 4">
            <a:extLst>
              <a:ext uri="{FF2B5EF4-FFF2-40B4-BE49-F238E27FC236}">
                <a16:creationId xmlns:a16="http://schemas.microsoft.com/office/drawing/2014/main" id="{C4AB966B-3F7E-7073-4389-2C54D0A736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536C07F-A9E6-2145-FC7D-AEF8512699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DC51AD8-AC2E-4932-8040-052AB88469B2}" type="slidenum">
              <a:rPr lang="fr-FR" smtClean="0"/>
              <a:t>‹N°›</a:t>
            </a:fld>
            <a:endParaRPr lang="fr-FR"/>
          </a:p>
        </p:txBody>
      </p:sp>
    </p:spTree>
    <p:extLst>
      <p:ext uri="{BB962C8B-B14F-4D97-AF65-F5344CB8AC3E}">
        <p14:creationId xmlns:p14="http://schemas.microsoft.com/office/powerpoint/2010/main" val="335058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hyperlink" Target="mailto:kevin.berdal@ac-lille.fr" TargetMode="External"/><Relationship Id="rId7" Type="http://schemas.openxmlformats.org/officeDocument/2006/relationships/hyperlink" Target="https://webmail.region-academique-hdf.fr/SOGo/so/hbarrue/Mail/view" TargetMode="External"/><Relationship Id="rId2" Type="http://schemas.openxmlformats.org/officeDocument/2006/relationships/hyperlink" Target="mailto:Jean-Pascal.Michaud@ac-amiens.fr" TargetMode="External"/><Relationship Id="rId1" Type="http://schemas.openxmlformats.org/officeDocument/2006/relationships/slideLayout" Target="../slideLayouts/slideLayout19.xml"/><Relationship Id="rId6" Type="http://schemas.openxmlformats.org/officeDocument/2006/relationships/hyperlink" Target="mailto:Daniel.Chareyron@ac-amiens.fr" TargetMode="External"/><Relationship Id="rId5" Type="http://schemas.openxmlformats.org/officeDocument/2006/relationships/hyperlink" Target="mailto:sdjes62.ans@ac-lille.fr" TargetMode="External"/><Relationship Id="rId4" Type="http://schemas.openxmlformats.org/officeDocument/2006/relationships/hyperlink" Target="mailto:anne-sophie.devillier@ac-amiens.f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6D9AAAF-34BC-3BFC-05A3-110D3E11540A}"/>
              </a:ext>
            </a:extLst>
          </p:cNvPr>
          <p:cNvSpPr txBox="1"/>
          <p:nvPr/>
        </p:nvSpPr>
        <p:spPr>
          <a:xfrm>
            <a:off x="3009900" y="2505075"/>
            <a:ext cx="5705475" cy="707886"/>
          </a:xfrm>
          <a:prstGeom prst="rect">
            <a:avLst/>
          </a:prstGeom>
          <a:noFill/>
        </p:spPr>
        <p:txBody>
          <a:bodyPr wrap="square" rtlCol="0">
            <a:spAutoFit/>
          </a:bodyPr>
          <a:lstStyle/>
          <a:p>
            <a:r>
              <a:rPr lang="fr-FR" sz="4000" b="1" dirty="0"/>
              <a:t>Aides ANS EMPLOI 2025</a:t>
            </a:r>
          </a:p>
        </p:txBody>
      </p:sp>
      <p:sp>
        <p:nvSpPr>
          <p:cNvPr id="3" name="ZoneTexte 2">
            <a:extLst>
              <a:ext uri="{FF2B5EF4-FFF2-40B4-BE49-F238E27FC236}">
                <a16:creationId xmlns:a16="http://schemas.microsoft.com/office/drawing/2014/main" id="{AD21B650-7FE6-742A-5BD2-50011279661E}"/>
              </a:ext>
            </a:extLst>
          </p:cNvPr>
          <p:cNvSpPr txBox="1"/>
          <p:nvPr/>
        </p:nvSpPr>
        <p:spPr>
          <a:xfrm>
            <a:off x="7226424" y="241994"/>
            <a:ext cx="4536504" cy="461665"/>
          </a:xfrm>
          <a:prstGeom prst="rect">
            <a:avLst/>
          </a:prstGeom>
          <a:noFill/>
        </p:spPr>
        <p:txBody>
          <a:bodyPr wrap="square" rtlCol="0">
            <a:spAutoFit/>
          </a:bodyPr>
          <a:lstStyle/>
          <a:p>
            <a:pPr algn="r"/>
            <a:r>
              <a:rPr lang="fr-FR" sz="1200" b="1" dirty="0">
                <a:latin typeface="Arial" panose="020B0604020202020204" pitchFamily="34" charset="0"/>
                <a:cs typeface="Arial" panose="020B0604020202020204" pitchFamily="34" charset="0"/>
              </a:rPr>
              <a:t>Délégation régionale académique à la jeunesse, à l’engagement et aux sports</a:t>
            </a:r>
          </a:p>
        </p:txBody>
      </p:sp>
    </p:spTree>
    <p:extLst>
      <p:ext uri="{BB962C8B-B14F-4D97-AF65-F5344CB8AC3E}">
        <p14:creationId xmlns:p14="http://schemas.microsoft.com/office/powerpoint/2010/main" val="280148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A2E110-AFB9-0177-4185-47A24323FF91}"/>
              </a:ext>
            </a:extLst>
          </p:cNvPr>
          <p:cNvSpPr>
            <a:spLocks noGrp="1"/>
          </p:cNvSpPr>
          <p:nvPr>
            <p:ph type="title"/>
          </p:nvPr>
        </p:nvSpPr>
        <p:spPr>
          <a:xfrm>
            <a:off x="1533000" y="966751"/>
            <a:ext cx="9126000" cy="960000"/>
          </a:xfrm>
        </p:spPr>
        <p:txBody>
          <a:bodyPr/>
          <a:lstStyle/>
          <a:p>
            <a:pPr algn="ctr"/>
            <a:r>
              <a:rPr lang="fr-FR" dirty="0"/>
              <a:t>Orientations 2025</a:t>
            </a:r>
            <a:br>
              <a:rPr lang="fr-FR" dirty="0"/>
            </a:br>
            <a:r>
              <a:rPr lang="fr-FR" sz="2400" dirty="0"/>
              <a:t>Les dispositifs mobilisables</a:t>
            </a:r>
          </a:p>
        </p:txBody>
      </p:sp>
      <p:sp>
        <p:nvSpPr>
          <p:cNvPr id="3" name="Espace réservé du pied de page 2">
            <a:extLst>
              <a:ext uri="{FF2B5EF4-FFF2-40B4-BE49-F238E27FC236}">
                <a16:creationId xmlns:a16="http://schemas.microsoft.com/office/drawing/2014/main" id="{5E899109-9F57-95A4-245D-74D28D1AFE79}"/>
              </a:ext>
            </a:extLst>
          </p:cNvPr>
          <p:cNvSpPr>
            <a:spLocks noGrp="1"/>
          </p:cNvSpPr>
          <p:nvPr>
            <p:ph type="ftr" sz="quarter" idx="11"/>
          </p:nvPr>
        </p:nvSpPr>
        <p:spPr/>
        <p:txBody>
          <a:bodyPr/>
          <a:lstStyle/>
          <a:p>
            <a:r>
              <a:rPr lang="fr-FR" sz="800" b="1" dirty="0">
                <a:latin typeface="Calibri" panose="020F0502020204030204" pitchFamily="34" charset="0"/>
                <a:cs typeface="Calibri" panose="020F0502020204030204" pitchFamily="34" charset="0"/>
              </a:rPr>
              <a:t>DRAJES HAUTS-DE-FRANCE – 75 rue de la Vallée, Bâtiment C, 6</a:t>
            </a:r>
            <a:r>
              <a:rPr lang="fr-FR" sz="800" b="1" baseline="30000" dirty="0">
                <a:latin typeface="Calibri" panose="020F0502020204030204" pitchFamily="34" charset="0"/>
                <a:cs typeface="Calibri" panose="020F0502020204030204" pitchFamily="34" charset="0"/>
              </a:rPr>
              <a:t>ème</a:t>
            </a:r>
            <a:r>
              <a:rPr lang="fr-FR" sz="800" b="1" dirty="0">
                <a:latin typeface="Calibri" panose="020F0502020204030204" pitchFamily="34" charset="0"/>
                <a:cs typeface="Calibri" panose="020F0502020204030204" pitchFamily="34" charset="0"/>
              </a:rPr>
              <a:t> étage - 80000 AMIENS</a:t>
            </a:r>
            <a:endParaRPr lang="fr-FR" dirty="0"/>
          </a:p>
        </p:txBody>
      </p:sp>
      <p:sp>
        <p:nvSpPr>
          <p:cNvPr id="4" name="Espace réservé du contenu 3">
            <a:extLst>
              <a:ext uri="{FF2B5EF4-FFF2-40B4-BE49-F238E27FC236}">
                <a16:creationId xmlns:a16="http://schemas.microsoft.com/office/drawing/2014/main" id="{FD365605-E8E4-E248-7D10-F59D6A6CEA11}"/>
              </a:ext>
            </a:extLst>
          </p:cNvPr>
          <p:cNvSpPr>
            <a:spLocks noGrp="1"/>
          </p:cNvSpPr>
          <p:nvPr>
            <p:ph sz="quarter" idx="13"/>
          </p:nvPr>
        </p:nvSpPr>
        <p:spPr/>
        <p:txBody>
          <a:bodyPr/>
          <a:lstStyle/>
          <a:p>
            <a:endParaRPr lang="fr-FR" dirty="0"/>
          </a:p>
          <a:p>
            <a:endParaRPr lang="fr-FR" dirty="0"/>
          </a:p>
          <a:p>
            <a:pPr marL="0" indent="0">
              <a:lnSpc>
                <a:spcPct val="100000"/>
              </a:lnSpc>
              <a:spcBef>
                <a:spcPts val="0"/>
              </a:spcBef>
              <a:buNone/>
              <a:defRPr/>
            </a:pPr>
            <a:endParaRPr lang="fr-FR" sz="1400" dirty="0">
              <a:solidFill>
                <a:srgbClr val="FFFFFF"/>
              </a:solidFill>
              <a:latin typeface="Marianne"/>
            </a:endParaRPr>
          </a:p>
          <a:p>
            <a:pPr marL="0" indent="0">
              <a:lnSpc>
                <a:spcPct val="100000"/>
              </a:lnSpc>
              <a:spcBef>
                <a:spcPts val="0"/>
              </a:spcBef>
              <a:defRPr/>
            </a:pPr>
            <a:r>
              <a:rPr lang="fr-FR" sz="1400" b="1" dirty="0">
                <a:solidFill>
                  <a:srgbClr val="FFFFFF"/>
                </a:solidFill>
                <a:latin typeface="Marianne"/>
              </a:rPr>
              <a:t>Récurrence :</a:t>
            </a:r>
            <a:endParaRPr lang="fr-FR" dirty="0"/>
          </a:p>
          <a:p>
            <a:endParaRPr lang="fr-FR" dirty="0"/>
          </a:p>
          <a:p>
            <a:endParaRPr lang="fr-FR" dirty="0"/>
          </a:p>
          <a:p>
            <a:endParaRPr lang="fr-FR" dirty="0"/>
          </a:p>
          <a:p>
            <a:endParaRPr lang="fr-FR" dirty="0"/>
          </a:p>
        </p:txBody>
      </p:sp>
      <p:sp>
        <p:nvSpPr>
          <p:cNvPr id="6" name="ZoneTexte 5">
            <a:extLst>
              <a:ext uri="{FF2B5EF4-FFF2-40B4-BE49-F238E27FC236}">
                <a16:creationId xmlns:a16="http://schemas.microsoft.com/office/drawing/2014/main" id="{06C00886-8FE2-FB38-9D0D-E4FA143AE760}"/>
              </a:ext>
            </a:extLst>
          </p:cNvPr>
          <p:cNvSpPr txBox="1"/>
          <p:nvPr/>
        </p:nvSpPr>
        <p:spPr>
          <a:xfrm>
            <a:off x="1487488" y="2132856"/>
            <a:ext cx="4608512" cy="320087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fr-FR" sz="1600" b="1" u="sng" dirty="0"/>
              <a:t>Aides à l’emploi ANS « classique »</a:t>
            </a:r>
          </a:p>
          <a:p>
            <a:endParaRPr lang="fr-FR" sz="1400" dirty="0"/>
          </a:p>
          <a:p>
            <a:pPr>
              <a:buFont typeface="Arial" panose="020B0604020202020204" pitchFamily="34" charset="0"/>
              <a:buChar char="•"/>
            </a:pPr>
            <a:r>
              <a:rPr lang="fr-FR" sz="1400" b="1" dirty="0"/>
              <a:t>Récurrence :</a:t>
            </a:r>
            <a:br>
              <a:rPr lang="fr-FR" sz="1400" dirty="0"/>
            </a:br>
            <a:r>
              <a:rPr lang="fr-FR" sz="1400" dirty="0"/>
              <a:t>Aides </a:t>
            </a:r>
            <a:r>
              <a:rPr lang="fr-FR" sz="1400" b="1" dirty="0"/>
              <a:t>annuelles</a:t>
            </a:r>
            <a:r>
              <a:rPr lang="fr-FR" sz="1400" dirty="0"/>
              <a:t> ou </a:t>
            </a:r>
            <a:r>
              <a:rPr lang="fr-FR" sz="1400" b="1" dirty="0"/>
              <a:t>pluriannuelles</a:t>
            </a:r>
            <a:r>
              <a:rPr lang="fr-FR" sz="1400" dirty="0"/>
              <a:t> (jusqu’à </a:t>
            </a:r>
            <a:r>
              <a:rPr lang="fr-FR" sz="1400" b="1" dirty="0"/>
              <a:t>3 ans maximum</a:t>
            </a:r>
            <a:r>
              <a:rPr lang="fr-FR" sz="1400" dirty="0"/>
              <a:t>)</a:t>
            </a:r>
          </a:p>
          <a:p>
            <a:pPr>
              <a:buFont typeface="Arial" panose="020B0604020202020204" pitchFamily="34" charset="0"/>
              <a:buChar char="•"/>
            </a:pPr>
            <a:endParaRPr lang="fr-FR" sz="1400" dirty="0"/>
          </a:p>
          <a:p>
            <a:pPr>
              <a:buFont typeface="Arial" panose="020B0604020202020204" pitchFamily="34" charset="0"/>
              <a:buChar char="•"/>
            </a:pPr>
            <a:r>
              <a:rPr lang="fr-FR" sz="1400" b="1" dirty="0"/>
              <a:t>Montant de l’aide :</a:t>
            </a:r>
            <a:br>
              <a:rPr lang="fr-FR" sz="1400" dirty="0"/>
            </a:br>
            <a:r>
              <a:rPr lang="fr-FR" sz="1400" dirty="0"/>
              <a:t>Jusqu’à </a:t>
            </a:r>
            <a:r>
              <a:rPr lang="fr-FR" sz="1400" b="1" dirty="0"/>
              <a:t>12 000 €</a:t>
            </a:r>
            <a:r>
              <a:rPr lang="fr-FR" sz="1400" dirty="0"/>
              <a:t> par an pour un </a:t>
            </a:r>
            <a:r>
              <a:rPr lang="fr-FR" sz="1400" b="1" dirty="0"/>
              <a:t>emploi à temps complet</a:t>
            </a:r>
          </a:p>
          <a:p>
            <a:pPr>
              <a:buFont typeface="Arial" panose="020B0604020202020204" pitchFamily="34" charset="0"/>
              <a:buChar char="•"/>
            </a:pPr>
            <a:endParaRPr lang="fr-FR" sz="1400" dirty="0"/>
          </a:p>
          <a:p>
            <a:pPr>
              <a:buFont typeface="Arial" panose="020B0604020202020204" pitchFamily="34" charset="0"/>
              <a:buChar char="•"/>
            </a:pPr>
            <a:r>
              <a:rPr lang="fr-FR" sz="1400" b="1" dirty="0"/>
              <a:t>Types de missions éligibles :</a:t>
            </a:r>
            <a:endParaRPr lang="fr-FR" sz="1400" dirty="0"/>
          </a:p>
          <a:p>
            <a:pPr marL="742950" lvl="1" indent="-285750">
              <a:buFont typeface="Arial" panose="020B0604020202020204" pitchFamily="34" charset="0"/>
              <a:buChar char="•"/>
            </a:pPr>
            <a:r>
              <a:rPr lang="fr-FR" sz="1400" dirty="0"/>
              <a:t>Encadrement sportif</a:t>
            </a:r>
          </a:p>
          <a:p>
            <a:pPr marL="742950" lvl="1" indent="-285750">
              <a:buFont typeface="Arial" panose="020B0604020202020204" pitchFamily="34" charset="0"/>
              <a:buChar char="•"/>
            </a:pPr>
            <a:r>
              <a:rPr lang="fr-FR" sz="1400" dirty="0"/>
              <a:t>Développement de la pratique</a:t>
            </a:r>
          </a:p>
          <a:p>
            <a:pPr marL="742950" lvl="1" indent="-285750">
              <a:buFont typeface="Arial" panose="020B0604020202020204" pitchFamily="34" charset="0"/>
              <a:buChar char="•"/>
            </a:pPr>
            <a:r>
              <a:rPr lang="fr-FR" sz="1400" dirty="0"/>
              <a:t>Appui administratif</a:t>
            </a:r>
          </a:p>
          <a:p>
            <a:endParaRPr lang="fr-FR" dirty="0"/>
          </a:p>
        </p:txBody>
      </p:sp>
      <p:sp>
        <p:nvSpPr>
          <p:cNvPr id="7" name="ZoneTexte 6">
            <a:extLst>
              <a:ext uri="{FF2B5EF4-FFF2-40B4-BE49-F238E27FC236}">
                <a16:creationId xmlns:a16="http://schemas.microsoft.com/office/drawing/2014/main" id="{94492746-C89B-EA5B-F69C-E2B2986377FD}"/>
              </a:ext>
            </a:extLst>
          </p:cNvPr>
          <p:cNvSpPr txBox="1"/>
          <p:nvPr/>
        </p:nvSpPr>
        <p:spPr>
          <a:xfrm>
            <a:off x="6524291" y="1926751"/>
            <a:ext cx="4111971" cy="4093428"/>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600" b="1" u="sng" dirty="0"/>
              <a:t>Aide à l’emploi ANS « ESQ </a:t>
            </a:r>
            <a:r>
              <a:rPr lang="fr-FR" sz="1600" b="1" u="sng" dirty="0" err="1"/>
              <a:t>parasport</a:t>
            </a:r>
            <a:r>
              <a:rPr lang="fr-FR" sz="1600" b="1" u="sng" dirty="0"/>
              <a:t>»</a:t>
            </a:r>
          </a:p>
          <a:p>
            <a:endParaRPr lang="fr-FR" sz="1600" b="1" u="sng" dirty="0"/>
          </a:p>
          <a:p>
            <a:pPr>
              <a:buFont typeface="Arial" panose="020B0604020202020204" pitchFamily="34" charset="0"/>
              <a:buChar char="•"/>
            </a:pPr>
            <a:r>
              <a:rPr lang="fr-FR" sz="1400" b="1" dirty="0"/>
              <a:t>Spécificités:</a:t>
            </a:r>
            <a:endParaRPr lang="fr-FR" sz="1400" u="sng" dirty="0"/>
          </a:p>
          <a:p>
            <a:r>
              <a:rPr lang="fr-FR" sz="1400" dirty="0"/>
              <a:t>Une</a:t>
            </a:r>
            <a:r>
              <a:rPr lang="fr-FR" sz="1400" b="1" dirty="0"/>
              <a:t> seule création </a:t>
            </a:r>
            <a:r>
              <a:rPr lang="fr-FR" sz="1400" dirty="0"/>
              <a:t>possible en 2025</a:t>
            </a:r>
          </a:p>
          <a:p>
            <a:r>
              <a:rPr lang="fr-FR" sz="1400" dirty="0"/>
              <a:t>Priorité </a:t>
            </a:r>
            <a:r>
              <a:rPr lang="fr-FR" sz="1400" b="1" dirty="0"/>
              <a:t>aux ligues « délégataires » </a:t>
            </a:r>
            <a:r>
              <a:rPr lang="fr-FR" sz="1400" dirty="0"/>
              <a:t>du </a:t>
            </a:r>
            <a:r>
              <a:rPr lang="fr-FR" sz="1400" dirty="0" err="1"/>
              <a:t>parasports</a:t>
            </a:r>
            <a:r>
              <a:rPr lang="fr-FR" sz="1400" dirty="0"/>
              <a:t> </a:t>
            </a:r>
          </a:p>
          <a:p>
            <a:r>
              <a:rPr lang="fr-FR" sz="1400" dirty="0"/>
              <a:t>Etude des dossiers en lien avec le CPSF</a:t>
            </a:r>
          </a:p>
          <a:p>
            <a:endParaRPr lang="fr-FR" sz="1400" dirty="0"/>
          </a:p>
          <a:p>
            <a:pPr>
              <a:buFont typeface="Arial" panose="020B0604020202020204" pitchFamily="34" charset="0"/>
              <a:buChar char="•"/>
            </a:pPr>
            <a:r>
              <a:rPr lang="fr-FR" sz="1400" b="1" dirty="0"/>
              <a:t>Récurrence :</a:t>
            </a:r>
            <a:br>
              <a:rPr lang="fr-FR" sz="1400" dirty="0"/>
            </a:br>
            <a:r>
              <a:rPr lang="fr-FR" sz="1400" dirty="0"/>
              <a:t>Aides </a:t>
            </a:r>
            <a:r>
              <a:rPr lang="fr-FR" sz="1400" b="1" dirty="0"/>
              <a:t>pluriannuelles</a:t>
            </a:r>
            <a:r>
              <a:rPr lang="fr-FR" sz="1400" dirty="0"/>
              <a:t> (3ans)</a:t>
            </a:r>
          </a:p>
          <a:p>
            <a:pPr>
              <a:buFont typeface="Arial" panose="020B0604020202020204" pitchFamily="34" charset="0"/>
              <a:buChar char="•"/>
            </a:pPr>
            <a:endParaRPr lang="fr-FR" sz="1400" dirty="0"/>
          </a:p>
          <a:p>
            <a:pPr>
              <a:buFont typeface="Arial" panose="020B0604020202020204" pitchFamily="34" charset="0"/>
              <a:buChar char="•"/>
            </a:pPr>
            <a:r>
              <a:rPr lang="fr-FR" sz="1400" b="1" dirty="0"/>
              <a:t>Montant de l’aide :</a:t>
            </a:r>
            <a:br>
              <a:rPr lang="fr-FR" sz="1400" dirty="0"/>
            </a:br>
            <a:r>
              <a:rPr lang="fr-FR" sz="1400" dirty="0"/>
              <a:t>Jusqu’à </a:t>
            </a:r>
            <a:r>
              <a:rPr lang="fr-FR" sz="1400" b="1" dirty="0"/>
              <a:t>17 600€</a:t>
            </a:r>
            <a:r>
              <a:rPr lang="fr-FR" sz="1400" dirty="0"/>
              <a:t> par an pour un </a:t>
            </a:r>
            <a:r>
              <a:rPr lang="fr-FR" sz="1400" b="1" dirty="0"/>
              <a:t>emploi à temps complet</a:t>
            </a:r>
          </a:p>
          <a:p>
            <a:pPr>
              <a:buFont typeface="Arial" panose="020B0604020202020204" pitchFamily="34" charset="0"/>
              <a:buChar char="•"/>
            </a:pPr>
            <a:endParaRPr lang="fr-FR" sz="1400" dirty="0"/>
          </a:p>
          <a:p>
            <a:pPr>
              <a:buFont typeface="Arial" panose="020B0604020202020204" pitchFamily="34" charset="0"/>
              <a:buChar char="•"/>
            </a:pPr>
            <a:r>
              <a:rPr lang="fr-FR" sz="1400" b="1" dirty="0"/>
              <a:t>Objectif:</a:t>
            </a:r>
            <a:endParaRPr lang="fr-FR" sz="1400" dirty="0"/>
          </a:p>
          <a:p>
            <a:pPr marL="742950" lvl="1" indent="-285750">
              <a:buFont typeface="Arial" panose="020B0604020202020204" pitchFamily="34" charset="0"/>
              <a:buChar char="•"/>
            </a:pPr>
            <a:r>
              <a:rPr lang="fr-FR" sz="1400" dirty="0"/>
              <a:t>Développement de la pratique parasportive (</a:t>
            </a:r>
            <a:r>
              <a:rPr lang="fr-FR" sz="1400" dirty="0" err="1"/>
              <a:t>cf</a:t>
            </a:r>
            <a:r>
              <a:rPr lang="fr-FR" sz="1400" dirty="0"/>
              <a:t> annexe 9 de la note ANS)</a:t>
            </a:r>
          </a:p>
          <a:p>
            <a:endParaRPr lang="fr-FR" dirty="0"/>
          </a:p>
        </p:txBody>
      </p:sp>
      <p:sp>
        <p:nvSpPr>
          <p:cNvPr id="5" name="ZoneTexte 4">
            <a:extLst>
              <a:ext uri="{FF2B5EF4-FFF2-40B4-BE49-F238E27FC236}">
                <a16:creationId xmlns:a16="http://schemas.microsoft.com/office/drawing/2014/main" id="{58BB4940-4D7B-FD39-B4AA-6132F9CF5511}"/>
              </a:ext>
            </a:extLst>
          </p:cNvPr>
          <p:cNvSpPr txBox="1"/>
          <p:nvPr/>
        </p:nvSpPr>
        <p:spPr>
          <a:xfrm>
            <a:off x="6312024" y="232469"/>
            <a:ext cx="4536504" cy="461665"/>
          </a:xfrm>
          <a:prstGeom prst="rect">
            <a:avLst/>
          </a:prstGeom>
          <a:noFill/>
        </p:spPr>
        <p:txBody>
          <a:bodyPr wrap="square" rtlCol="0">
            <a:spAutoFit/>
          </a:bodyPr>
          <a:lstStyle/>
          <a:p>
            <a:pPr algn="r"/>
            <a:r>
              <a:rPr lang="fr-FR" sz="1200" b="1" dirty="0">
                <a:latin typeface="Arial" panose="020B0604020202020204" pitchFamily="34" charset="0"/>
                <a:cs typeface="Arial" panose="020B0604020202020204" pitchFamily="34" charset="0"/>
              </a:rPr>
              <a:t>Délégation régionale académique à la jeunesse, à l’engagement et aux sports</a:t>
            </a:r>
          </a:p>
        </p:txBody>
      </p:sp>
    </p:spTree>
    <p:extLst>
      <p:ext uri="{BB962C8B-B14F-4D97-AF65-F5344CB8AC3E}">
        <p14:creationId xmlns:p14="http://schemas.microsoft.com/office/powerpoint/2010/main" val="900934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3FA808-4294-7487-38A3-B01165255FEB}"/>
              </a:ext>
            </a:extLst>
          </p:cNvPr>
          <p:cNvSpPr>
            <a:spLocks noGrp="1"/>
          </p:cNvSpPr>
          <p:nvPr>
            <p:ph type="title"/>
          </p:nvPr>
        </p:nvSpPr>
        <p:spPr>
          <a:xfrm>
            <a:off x="1532474" y="620688"/>
            <a:ext cx="9126000" cy="960000"/>
          </a:xfrm>
        </p:spPr>
        <p:txBody>
          <a:bodyPr anchor="ctr">
            <a:normAutofit/>
          </a:bodyPr>
          <a:lstStyle/>
          <a:p>
            <a:pPr algn="ctr"/>
            <a:r>
              <a:rPr lang="fr-FR" dirty="0"/>
              <a:t>Emploi ANS classique</a:t>
            </a:r>
          </a:p>
        </p:txBody>
      </p:sp>
      <p:sp>
        <p:nvSpPr>
          <p:cNvPr id="3" name="Espace réservé du pied de page 2">
            <a:extLst>
              <a:ext uri="{FF2B5EF4-FFF2-40B4-BE49-F238E27FC236}">
                <a16:creationId xmlns:a16="http://schemas.microsoft.com/office/drawing/2014/main" id="{7ED0BDE0-B70B-292B-E0B9-9E07776D85FC}"/>
              </a:ext>
            </a:extLst>
          </p:cNvPr>
          <p:cNvSpPr>
            <a:spLocks noGrp="1"/>
          </p:cNvSpPr>
          <p:nvPr>
            <p:ph type="ftr" sz="quarter" idx="11"/>
          </p:nvPr>
        </p:nvSpPr>
        <p:spPr>
          <a:xfrm>
            <a:off x="1533000" y="6378000"/>
            <a:ext cx="6396000" cy="480000"/>
          </a:xfrm>
        </p:spPr>
        <p:txBody>
          <a:bodyPr vert="horz" lIns="0" tIns="0" rIns="0" bIns="0" rtlCol="0" anchor="ctr" anchorCtr="0">
            <a:normAutofit/>
          </a:bodyPr>
          <a:lstStyle/>
          <a:p>
            <a:pPr>
              <a:spcAft>
                <a:spcPts val="600"/>
              </a:spcAft>
            </a:pPr>
            <a:r>
              <a:rPr lang="fr-FR" sz="800" b="1" dirty="0">
                <a:latin typeface="Calibri" panose="020F0502020204030204" pitchFamily="34" charset="0"/>
                <a:cs typeface="Calibri" panose="020F0502020204030204" pitchFamily="34" charset="0"/>
              </a:rPr>
              <a:t>DRAJES HAUTS-DE-FRANCE – 75 rue de la Vallée, Bâtiment C, 6</a:t>
            </a:r>
            <a:r>
              <a:rPr lang="fr-FR" sz="800" b="1" baseline="30000" dirty="0">
                <a:latin typeface="Calibri" panose="020F0502020204030204" pitchFamily="34" charset="0"/>
                <a:cs typeface="Calibri" panose="020F0502020204030204" pitchFamily="34" charset="0"/>
              </a:rPr>
              <a:t>ème</a:t>
            </a:r>
            <a:r>
              <a:rPr lang="fr-FR" sz="800" b="1" dirty="0">
                <a:latin typeface="Calibri" panose="020F0502020204030204" pitchFamily="34" charset="0"/>
                <a:cs typeface="Calibri" panose="020F0502020204030204" pitchFamily="34" charset="0"/>
              </a:rPr>
              <a:t> étage - 80000 AMIENS</a:t>
            </a:r>
            <a:endParaRPr lang="fr-FR" b="1" kern="1200" dirty="0">
              <a:latin typeface="+mn-lt"/>
              <a:ea typeface="+mn-ea"/>
              <a:cs typeface="+mn-cs"/>
            </a:endParaRPr>
          </a:p>
        </p:txBody>
      </p:sp>
      <p:sp>
        <p:nvSpPr>
          <p:cNvPr id="4" name="Espace réservé du contenu 3">
            <a:extLst>
              <a:ext uri="{FF2B5EF4-FFF2-40B4-BE49-F238E27FC236}">
                <a16:creationId xmlns:a16="http://schemas.microsoft.com/office/drawing/2014/main" id="{E521DA4F-19B7-AC98-DCEC-C571B8FDC148}"/>
              </a:ext>
            </a:extLst>
          </p:cNvPr>
          <p:cNvSpPr>
            <a:spLocks noGrp="1"/>
          </p:cNvSpPr>
          <p:nvPr>
            <p:ph sz="quarter" idx="13"/>
          </p:nvPr>
        </p:nvSpPr>
        <p:spPr>
          <a:xfrm>
            <a:off x="1533000" y="1700809"/>
            <a:ext cx="6254641" cy="4607917"/>
          </a:xfrm>
        </p:spPr>
        <p:style>
          <a:lnRef idx="1">
            <a:schemeClr val="accent2"/>
          </a:lnRef>
          <a:fillRef idx="2">
            <a:schemeClr val="accent2"/>
          </a:fillRef>
          <a:effectRef idx="1">
            <a:schemeClr val="accent2"/>
          </a:effectRef>
          <a:fontRef idx="minor">
            <a:schemeClr val="dk1"/>
          </a:fontRef>
        </p:style>
        <p:txBody>
          <a:bodyPr anchor="t">
            <a:normAutofit fontScale="92500"/>
          </a:bodyPr>
          <a:lstStyle/>
          <a:p>
            <a:pPr>
              <a:lnSpc>
                <a:spcPct val="90000"/>
              </a:lnSpc>
            </a:pPr>
            <a:r>
              <a:rPr lang="fr-FR" sz="1700" b="1" u="sng" dirty="0">
                <a:solidFill>
                  <a:schemeClr val="tx1"/>
                </a:solidFill>
              </a:rPr>
              <a:t>Une priorité est donnée aux :</a:t>
            </a:r>
          </a:p>
          <a:p>
            <a:pPr marL="742950" lvl="1" indent="-285750"/>
            <a:r>
              <a:rPr lang="fr-FR" sz="1700" b="1" dirty="0">
                <a:solidFill>
                  <a:schemeClr val="tx1"/>
                </a:solidFill>
              </a:rPr>
              <a:t>Créations d’emploi (consolidation possible mais pas prioritaire)</a:t>
            </a:r>
            <a:endParaRPr lang="fr-FR" sz="1700" dirty="0">
              <a:solidFill>
                <a:schemeClr val="tx1"/>
              </a:solidFill>
            </a:endParaRPr>
          </a:p>
          <a:p>
            <a:pPr marL="742950" lvl="1" indent="-285750"/>
            <a:r>
              <a:rPr lang="fr-FR" sz="1700" b="1" dirty="0">
                <a:solidFill>
                  <a:schemeClr val="tx1"/>
                </a:solidFill>
              </a:rPr>
              <a:t>Emplois en CDI</a:t>
            </a:r>
            <a:endParaRPr lang="fr-FR" sz="1700" dirty="0">
              <a:solidFill>
                <a:schemeClr val="tx1"/>
              </a:solidFill>
            </a:endParaRPr>
          </a:p>
          <a:p>
            <a:pPr marL="742950" lvl="1" indent="-285750"/>
            <a:r>
              <a:rPr lang="fr-FR" sz="1700" b="1" dirty="0">
                <a:solidFill>
                  <a:schemeClr val="tx1"/>
                </a:solidFill>
              </a:rPr>
              <a:t>Disciplines peu soutenues</a:t>
            </a:r>
            <a:endParaRPr lang="fr-FR" sz="1700" dirty="0">
              <a:solidFill>
                <a:schemeClr val="tx1"/>
              </a:solidFill>
            </a:endParaRPr>
          </a:p>
          <a:p>
            <a:pPr marL="742950" lvl="1" indent="-285750"/>
            <a:r>
              <a:rPr lang="fr-FR" sz="1700" b="1" dirty="0">
                <a:solidFill>
                  <a:schemeClr val="tx1"/>
                </a:solidFill>
              </a:rPr>
              <a:t>Structures situées ou intervenants en zones carencées </a:t>
            </a:r>
            <a:br>
              <a:rPr lang="fr-FR" sz="1700" dirty="0">
                <a:solidFill>
                  <a:schemeClr val="tx1"/>
                </a:solidFill>
              </a:rPr>
            </a:br>
            <a:r>
              <a:rPr lang="fr-FR" sz="1700" dirty="0">
                <a:solidFill>
                  <a:schemeClr val="tx1"/>
                </a:solidFill>
              </a:rPr>
              <a:t>QPV – Quartiers prioritaires de la ville</a:t>
            </a:r>
            <a:br>
              <a:rPr lang="fr-FR" sz="1700" dirty="0">
                <a:solidFill>
                  <a:schemeClr val="tx1"/>
                </a:solidFill>
              </a:rPr>
            </a:br>
            <a:r>
              <a:rPr lang="fr-FR" sz="1700" dirty="0">
                <a:solidFill>
                  <a:schemeClr val="tx1"/>
                </a:solidFill>
              </a:rPr>
              <a:t> ZRR – Zones de revitalisation rurale</a:t>
            </a:r>
          </a:p>
          <a:p>
            <a:pPr marL="742950" lvl="1" indent="-285750"/>
            <a:r>
              <a:rPr lang="fr-FR" sz="1700" b="1" dirty="0">
                <a:solidFill>
                  <a:schemeClr val="tx1"/>
                </a:solidFill>
              </a:rPr>
              <a:t>Structures argumentant d’une stratégie de pérennisation </a:t>
            </a:r>
          </a:p>
          <a:p>
            <a:pPr marL="742950" lvl="1" indent="-285750"/>
            <a:r>
              <a:rPr lang="fr-FR" sz="1700" b="1" dirty="0">
                <a:solidFill>
                  <a:schemeClr val="tx1"/>
                </a:solidFill>
              </a:rPr>
              <a:t>Développement de la pratique féminine</a:t>
            </a:r>
            <a:endParaRPr lang="fr-FR" sz="1700" dirty="0">
              <a:solidFill>
                <a:schemeClr val="tx1"/>
              </a:solidFill>
            </a:endParaRPr>
          </a:p>
          <a:p>
            <a:pPr marL="742950" lvl="1" indent="-285750"/>
            <a:r>
              <a:rPr lang="fr-FR" sz="1700" b="1" dirty="0">
                <a:solidFill>
                  <a:schemeClr val="tx1"/>
                </a:solidFill>
              </a:rPr>
              <a:t>Actions en faveur des personnes en situation de handicap</a:t>
            </a:r>
            <a:endParaRPr lang="fr-FR" sz="1700" dirty="0">
              <a:solidFill>
                <a:schemeClr val="tx1"/>
              </a:solidFill>
            </a:endParaRPr>
          </a:p>
          <a:p>
            <a:pPr marL="742950" lvl="1" indent="-285750"/>
            <a:r>
              <a:rPr lang="fr-FR" sz="1700" b="1" dirty="0">
                <a:solidFill>
                  <a:schemeClr val="tx1"/>
                </a:solidFill>
              </a:rPr>
              <a:t>Animation des équipements du Plan "5000 terrains de sport"</a:t>
            </a:r>
            <a:endParaRPr lang="fr-FR" sz="1700" dirty="0">
              <a:solidFill>
                <a:schemeClr val="tx1"/>
              </a:solidFill>
            </a:endParaRPr>
          </a:p>
          <a:p>
            <a:pPr marL="742950" lvl="1" indent="-285750"/>
            <a:r>
              <a:rPr lang="fr-FR" sz="1700" b="1" dirty="0">
                <a:solidFill>
                  <a:schemeClr val="tx1"/>
                </a:solidFill>
              </a:rPr>
              <a:t>Actions en lien avec les projets sportifs des fédérations (PSF)</a:t>
            </a:r>
          </a:p>
          <a:p>
            <a:pPr marL="742950" lvl="1" indent="-285750"/>
            <a:r>
              <a:rPr lang="fr-FR" sz="1700" b="1" dirty="0">
                <a:solidFill>
                  <a:schemeClr val="tx1"/>
                </a:solidFill>
              </a:rPr>
              <a:t>Les enjeux à fort impact: santé, éducation, citoyenneté </a:t>
            </a:r>
            <a:endParaRPr lang="fr-FR" sz="1700" dirty="0">
              <a:solidFill>
                <a:schemeClr val="tx1"/>
              </a:solidFill>
            </a:endParaRPr>
          </a:p>
        </p:txBody>
      </p:sp>
      <p:sp>
        <p:nvSpPr>
          <p:cNvPr id="6" name="Espace réservé du contenu 3">
            <a:extLst>
              <a:ext uri="{FF2B5EF4-FFF2-40B4-BE49-F238E27FC236}">
                <a16:creationId xmlns:a16="http://schemas.microsoft.com/office/drawing/2014/main" id="{5627E5B9-5CF1-EA6A-8E13-C998C8785D93}"/>
              </a:ext>
            </a:extLst>
          </p:cNvPr>
          <p:cNvSpPr txBox="1">
            <a:spLocks/>
          </p:cNvSpPr>
          <p:nvPr/>
        </p:nvSpPr>
        <p:spPr bwMode="gray">
          <a:xfrm>
            <a:off x="7958094" y="1772817"/>
            <a:ext cx="2680334" cy="4103687"/>
          </a:xfrm>
          <a:prstGeom prst="rect">
            <a:avLst/>
          </a:prstGeom>
        </p:spPr>
        <p:style>
          <a:lnRef idx="1">
            <a:schemeClr val="accent1"/>
          </a:lnRef>
          <a:fillRef idx="2">
            <a:schemeClr val="accent1"/>
          </a:fillRef>
          <a:effectRef idx="1">
            <a:schemeClr val="accent1"/>
          </a:effectRef>
          <a:fontRef idx="minor">
            <a:schemeClr val="dk1"/>
          </a:fontRef>
        </p:style>
        <p:txBody>
          <a:bodyPr vert="horz" lIns="0" tIns="0" rIns="0" bIns="0" rtlCol="0" anchor="t" anchorCtr="0">
            <a:normAutofit/>
          </a:bodyPr>
          <a:lstStyle>
            <a:lvl1pPr marL="0" indent="0" algn="l" defTabSz="914378" rtl="0" eaLnBrk="1" latinLnBrk="0" hangingPunct="1">
              <a:lnSpc>
                <a:spcPct val="100000"/>
              </a:lnSpc>
              <a:spcBef>
                <a:spcPts val="1200"/>
              </a:spcBef>
              <a:spcAft>
                <a:spcPts val="500"/>
              </a:spcAft>
              <a:buFont typeface="Arial" pitchFamily="34" charset="0"/>
              <a:buNone/>
              <a:defRPr sz="2000" b="0" kern="1200">
                <a:solidFill>
                  <a:schemeClr val="dk1"/>
                </a:solidFill>
                <a:latin typeface="+mn-lt"/>
                <a:ea typeface="+mn-ea"/>
                <a:cs typeface="+mn-cs"/>
              </a:defRPr>
            </a:lvl1pPr>
            <a:lvl2pPr marL="361950" indent="-180975" algn="l" defTabSz="914378" rtl="0" eaLnBrk="1" latinLnBrk="0" hangingPunct="1">
              <a:lnSpc>
                <a:spcPct val="100000"/>
              </a:lnSpc>
              <a:spcBef>
                <a:spcPts val="600"/>
              </a:spcBef>
              <a:spcAft>
                <a:spcPts val="600"/>
              </a:spcAft>
              <a:buFont typeface="Arial" pitchFamily="34" charset="0"/>
              <a:buChar char="•"/>
              <a:defRPr sz="1600" kern="1200">
                <a:solidFill>
                  <a:schemeClr val="dk1"/>
                </a:solidFill>
                <a:latin typeface="+mn-lt"/>
                <a:ea typeface="+mn-ea"/>
                <a:cs typeface="+mn-cs"/>
              </a:defRPr>
            </a:lvl2pPr>
            <a:lvl3pPr marL="536575" indent="-174625" algn="l" defTabSz="914378" rtl="0" eaLnBrk="1" latinLnBrk="0" hangingPunct="1">
              <a:lnSpc>
                <a:spcPct val="100000"/>
              </a:lnSpc>
              <a:spcBef>
                <a:spcPts val="0"/>
              </a:spcBef>
              <a:spcAft>
                <a:spcPts val="600"/>
              </a:spcAft>
              <a:buSzPct val="100000"/>
              <a:buFont typeface="Arial" pitchFamily="34" charset="0"/>
              <a:buChar char="•"/>
              <a:defRPr sz="1400" kern="1200">
                <a:solidFill>
                  <a:schemeClr val="dk1"/>
                </a:solidFill>
                <a:latin typeface="+mn-lt"/>
                <a:ea typeface="+mn-ea"/>
                <a:cs typeface="+mn-cs"/>
              </a:defRPr>
            </a:lvl3pPr>
            <a:lvl4pPr marL="717550" indent="-180975" algn="l" defTabSz="914378" rtl="0" eaLnBrk="1" latinLnBrk="0" hangingPunct="1">
              <a:lnSpc>
                <a:spcPct val="100000"/>
              </a:lnSpc>
              <a:spcBef>
                <a:spcPts val="100"/>
              </a:spcBef>
              <a:spcAft>
                <a:spcPts val="100"/>
              </a:spcAft>
              <a:buSzPct val="100000"/>
              <a:buFont typeface="Arial" pitchFamily="34" charset="0"/>
              <a:buChar char="•"/>
              <a:defRPr sz="1200" kern="1200">
                <a:solidFill>
                  <a:schemeClr val="dk1"/>
                </a:solidFill>
                <a:latin typeface="+mn-lt"/>
                <a:ea typeface="+mn-ea"/>
                <a:cs typeface="+mn-cs"/>
              </a:defRPr>
            </a:lvl4pPr>
            <a:lvl5pPr marL="898525" indent="-180975" algn="l" defTabSz="914378" rtl="0" eaLnBrk="1" latinLnBrk="0" hangingPunct="1">
              <a:lnSpc>
                <a:spcPct val="100000"/>
              </a:lnSpc>
              <a:spcBef>
                <a:spcPts val="100"/>
              </a:spcBef>
              <a:spcAft>
                <a:spcPts val="100"/>
              </a:spcAft>
              <a:buSzPct val="100000"/>
              <a:buFont typeface="Arial" pitchFamily="34" charset="0"/>
              <a:buChar char="•"/>
              <a:defRPr sz="1200" kern="1200">
                <a:solidFill>
                  <a:schemeClr val="dk1"/>
                </a:solidFill>
                <a:latin typeface="+mn-lt"/>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algn="ctr" defTabSz="914400"/>
            <a:r>
              <a:rPr lang="en-US" b="1" u="sng" dirty="0" err="1">
                <a:solidFill>
                  <a:schemeClr val="tx1"/>
                </a:solidFill>
              </a:rPr>
              <a:t>Quelques</a:t>
            </a:r>
            <a:r>
              <a:rPr lang="en-US" b="1" u="sng" dirty="0">
                <a:solidFill>
                  <a:schemeClr val="tx1"/>
                </a:solidFill>
              </a:rPr>
              <a:t> rappels:</a:t>
            </a:r>
          </a:p>
          <a:p>
            <a:pPr marL="742950" lvl="1" indent="-285750">
              <a:lnSpc>
                <a:spcPct val="90000"/>
              </a:lnSpc>
              <a:defRPr/>
            </a:pPr>
            <a:r>
              <a:rPr lang="fr-FR" b="1" dirty="0">
                <a:solidFill>
                  <a:srgbClr val="000000"/>
                </a:solidFill>
                <a:latin typeface="Marianne"/>
              </a:rPr>
              <a:t>Instance régionale de concertation</a:t>
            </a:r>
          </a:p>
          <a:p>
            <a:pPr marL="742950" lvl="1" indent="-285750">
              <a:lnSpc>
                <a:spcPct val="90000"/>
              </a:lnSpc>
              <a:defRPr/>
            </a:pPr>
            <a:r>
              <a:rPr lang="fr-FR" b="1" dirty="0">
                <a:solidFill>
                  <a:srgbClr val="000000"/>
                </a:solidFill>
                <a:latin typeface="Marianne"/>
              </a:rPr>
              <a:t>Avis des fédérations</a:t>
            </a:r>
          </a:p>
          <a:p>
            <a:pPr marL="742950" lvl="1" indent="-285750">
              <a:lnSpc>
                <a:spcPct val="90000"/>
              </a:lnSpc>
              <a:defRPr/>
            </a:pPr>
            <a:r>
              <a:rPr lang="fr-FR" b="1" dirty="0">
                <a:solidFill>
                  <a:srgbClr val="000000"/>
                </a:solidFill>
                <a:latin typeface="Marianne"/>
              </a:rPr>
              <a:t>Pas d’obligation d’avoir recruté le salarié lors du dépôt de dossier</a:t>
            </a:r>
          </a:p>
          <a:p>
            <a:pPr marL="742950" lvl="1" indent="-285750">
              <a:lnSpc>
                <a:spcPct val="90000"/>
              </a:lnSpc>
              <a:defRPr/>
            </a:pPr>
            <a:r>
              <a:rPr lang="fr-FR" b="1" dirty="0">
                <a:solidFill>
                  <a:srgbClr val="000000"/>
                </a:solidFill>
                <a:latin typeface="Marianne"/>
              </a:rPr>
              <a:t>Contrat de travail signé pour mise en paiement</a:t>
            </a:r>
            <a:endParaRPr lang="fr-FR" dirty="0">
              <a:solidFill>
                <a:srgbClr val="000000"/>
              </a:solidFill>
              <a:latin typeface="Marianne"/>
            </a:endParaRPr>
          </a:p>
          <a:p>
            <a:pPr algn="ctr" defTabSz="914400"/>
            <a:endParaRPr lang="en-US" b="1" u="sng" dirty="0">
              <a:solidFill>
                <a:schemeClr val="tx1"/>
              </a:solidFill>
            </a:endParaRPr>
          </a:p>
          <a:p>
            <a:pPr defTabSz="914400"/>
            <a:endParaRPr lang="en-US" b="1" u="sng" dirty="0">
              <a:solidFill>
                <a:schemeClr val="tx1"/>
              </a:solidFill>
            </a:endParaRPr>
          </a:p>
        </p:txBody>
      </p:sp>
      <p:sp>
        <p:nvSpPr>
          <p:cNvPr id="5" name="ZoneTexte 4">
            <a:extLst>
              <a:ext uri="{FF2B5EF4-FFF2-40B4-BE49-F238E27FC236}">
                <a16:creationId xmlns:a16="http://schemas.microsoft.com/office/drawing/2014/main" id="{CE58A52D-D573-B2ED-4368-6CCD747220A0}"/>
              </a:ext>
            </a:extLst>
          </p:cNvPr>
          <p:cNvSpPr txBox="1"/>
          <p:nvPr/>
        </p:nvSpPr>
        <p:spPr>
          <a:xfrm>
            <a:off x="6312024" y="232469"/>
            <a:ext cx="4536504" cy="461665"/>
          </a:xfrm>
          <a:prstGeom prst="rect">
            <a:avLst/>
          </a:prstGeom>
          <a:noFill/>
        </p:spPr>
        <p:txBody>
          <a:bodyPr wrap="square" rtlCol="0">
            <a:spAutoFit/>
          </a:bodyPr>
          <a:lstStyle/>
          <a:p>
            <a:pPr algn="r"/>
            <a:r>
              <a:rPr lang="fr-FR" sz="1200" b="1" dirty="0">
                <a:latin typeface="Arial" panose="020B0604020202020204" pitchFamily="34" charset="0"/>
                <a:cs typeface="Arial" panose="020B0604020202020204" pitchFamily="34" charset="0"/>
              </a:rPr>
              <a:t>Délégation régionale académique à la jeunesse, à l’engagement et aux sports</a:t>
            </a:r>
          </a:p>
        </p:txBody>
      </p:sp>
    </p:spTree>
    <p:extLst>
      <p:ext uri="{BB962C8B-B14F-4D97-AF65-F5344CB8AC3E}">
        <p14:creationId xmlns:p14="http://schemas.microsoft.com/office/powerpoint/2010/main" val="1637016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023A09-73B7-2364-2AAD-9EAEB00DB2D4}"/>
              </a:ext>
            </a:extLst>
          </p:cNvPr>
          <p:cNvSpPr>
            <a:spLocks noGrp="1"/>
          </p:cNvSpPr>
          <p:nvPr>
            <p:ph type="title"/>
          </p:nvPr>
        </p:nvSpPr>
        <p:spPr>
          <a:xfrm>
            <a:off x="1533000" y="912810"/>
            <a:ext cx="9126000" cy="960000"/>
          </a:xfrm>
        </p:spPr>
        <p:txBody>
          <a:bodyPr/>
          <a:lstStyle/>
          <a:p>
            <a:pPr algn="ctr"/>
            <a:r>
              <a:rPr lang="fr-FR" dirty="0"/>
              <a:t>Les emplois en cours (23-24)</a:t>
            </a:r>
          </a:p>
        </p:txBody>
      </p:sp>
      <p:sp>
        <p:nvSpPr>
          <p:cNvPr id="3" name="Espace réservé du pied de page 2">
            <a:extLst>
              <a:ext uri="{FF2B5EF4-FFF2-40B4-BE49-F238E27FC236}">
                <a16:creationId xmlns:a16="http://schemas.microsoft.com/office/drawing/2014/main" id="{1B72BF4B-9595-3A55-1EF9-633CAD7974D6}"/>
              </a:ext>
            </a:extLst>
          </p:cNvPr>
          <p:cNvSpPr>
            <a:spLocks noGrp="1"/>
          </p:cNvSpPr>
          <p:nvPr>
            <p:ph type="ftr" sz="quarter" idx="11"/>
          </p:nvPr>
        </p:nvSpPr>
        <p:spPr/>
        <p:txBody>
          <a:bodyPr/>
          <a:lstStyle/>
          <a:p>
            <a:r>
              <a:rPr lang="fr-FR" sz="800" b="1" dirty="0">
                <a:latin typeface="Calibri" panose="020F0502020204030204" pitchFamily="34" charset="0"/>
                <a:cs typeface="Calibri" panose="020F0502020204030204" pitchFamily="34" charset="0"/>
              </a:rPr>
              <a:t>DRAJES HAUTS-DE-FRANCE – 75 rue de la Vallée, Bâtiment C, 6</a:t>
            </a:r>
            <a:r>
              <a:rPr lang="fr-FR" sz="800" b="1" baseline="30000" dirty="0">
                <a:latin typeface="Calibri" panose="020F0502020204030204" pitchFamily="34" charset="0"/>
                <a:cs typeface="Calibri" panose="020F0502020204030204" pitchFamily="34" charset="0"/>
              </a:rPr>
              <a:t>ème</a:t>
            </a:r>
            <a:r>
              <a:rPr lang="fr-FR" sz="800" b="1" dirty="0">
                <a:latin typeface="Calibri" panose="020F0502020204030204" pitchFamily="34" charset="0"/>
                <a:cs typeface="Calibri" panose="020F0502020204030204" pitchFamily="34" charset="0"/>
              </a:rPr>
              <a:t> étage - 80000 AMIENS</a:t>
            </a:r>
            <a:endParaRPr lang="fr-FR" dirty="0"/>
          </a:p>
        </p:txBody>
      </p:sp>
      <p:sp>
        <p:nvSpPr>
          <p:cNvPr id="4" name="Espace réservé du contenu 3">
            <a:extLst>
              <a:ext uri="{FF2B5EF4-FFF2-40B4-BE49-F238E27FC236}">
                <a16:creationId xmlns:a16="http://schemas.microsoft.com/office/drawing/2014/main" id="{4FE82377-0C16-842B-4699-A9BB2A851A8D}"/>
              </a:ext>
            </a:extLst>
          </p:cNvPr>
          <p:cNvSpPr>
            <a:spLocks noGrp="1"/>
          </p:cNvSpPr>
          <p:nvPr>
            <p:ph sz="quarter" idx="13"/>
          </p:nvPr>
        </p:nvSpPr>
        <p:spPr>
          <a:xfrm>
            <a:off x="1286344" y="1772817"/>
            <a:ext cx="5138015" cy="4103687"/>
          </a:xfrm>
        </p:spPr>
        <p:style>
          <a:lnRef idx="1">
            <a:schemeClr val="accent2"/>
          </a:lnRef>
          <a:fillRef idx="2">
            <a:schemeClr val="accent2"/>
          </a:fillRef>
          <a:effectRef idx="1">
            <a:schemeClr val="accent2"/>
          </a:effectRef>
          <a:fontRef idx="minor">
            <a:schemeClr val="dk1"/>
          </a:fontRef>
        </p:style>
        <p:txBody>
          <a:bodyPr/>
          <a:lstStyle/>
          <a:p>
            <a:pPr>
              <a:buNone/>
            </a:pPr>
            <a:r>
              <a:rPr lang="fr-FR" sz="1800" b="1" dirty="0"/>
              <a:t>Conditions de mise en paiement (ensemble des emplois)</a:t>
            </a:r>
          </a:p>
          <a:p>
            <a:pPr>
              <a:buNone/>
            </a:pPr>
            <a:r>
              <a:rPr lang="fr-FR" sz="1800" u="sng" dirty="0"/>
              <a:t>Évaluation portant sur :</a:t>
            </a:r>
          </a:p>
          <a:p>
            <a:pPr>
              <a:buFont typeface="Arial" panose="020B0604020202020204" pitchFamily="34" charset="0"/>
              <a:buChar char="•"/>
            </a:pPr>
            <a:r>
              <a:rPr lang="fr-FR" sz="1800" dirty="0"/>
              <a:t>Le maintien dans l’emploi</a:t>
            </a:r>
          </a:p>
          <a:p>
            <a:pPr>
              <a:buFont typeface="Arial" panose="020B0604020202020204" pitchFamily="34" charset="0"/>
              <a:buChar char="•"/>
            </a:pPr>
            <a:r>
              <a:rPr lang="fr-FR" sz="1800" dirty="0"/>
              <a:t>Les missions réalisées</a:t>
            </a:r>
          </a:p>
          <a:p>
            <a:pPr>
              <a:buFont typeface="Arial" panose="020B0604020202020204" pitchFamily="34" charset="0"/>
              <a:buChar char="•"/>
            </a:pPr>
            <a:r>
              <a:rPr lang="fr-FR" sz="1800" dirty="0"/>
              <a:t>L’évolution du modèle socio-économique.</a:t>
            </a:r>
          </a:p>
          <a:p>
            <a:pPr>
              <a:buFont typeface="Arial" panose="020B0604020202020204" pitchFamily="34" charset="0"/>
              <a:buChar char="•"/>
            </a:pPr>
            <a:r>
              <a:rPr lang="fr-FR" sz="1800" dirty="0"/>
              <a:t>Réalisation d’une formation sur la lutte contre les VSS pour salarié et président en 2024 (ou une attestation s’engageant à le faire en 2025)*</a:t>
            </a:r>
          </a:p>
          <a:p>
            <a:pPr>
              <a:buFont typeface="Arial" panose="020B0604020202020204" pitchFamily="34" charset="0"/>
              <a:buChar char="•"/>
            </a:pPr>
            <a:endParaRPr lang="fr-FR" dirty="0"/>
          </a:p>
          <a:p>
            <a:endParaRPr lang="fr-FR" dirty="0"/>
          </a:p>
        </p:txBody>
      </p:sp>
      <p:sp>
        <p:nvSpPr>
          <p:cNvPr id="5" name="Espace réservé du contenu 3">
            <a:extLst>
              <a:ext uri="{FF2B5EF4-FFF2-40B4-BE49-F238E27FC236}">
                <a16:creationId xmlns:a16="http://schemas.microsoft.com/office/drawing/2014/main" id="{707F4115-92C8-9816-C604-6D3679D17862}"/>
              </a:ext>
            </a:extLst>
          </p:cNvPr>
          <p:cNvSpPr txBox="1">
            <a:spLocks/>
          </p:cNvSpPr>
          <p:nvPr/>
        </p:nvSpPr>
        <p:spPr bwMode="gray">
          <a:xfrm>
            <a:off x="6671014" y="1772816"/>
            <a:ext cx="4207668" cy="4320480"/>
          </a:xfrm>
          <a:prstGeom prst="rect">
            <a:avLst/>
          </a:prstGeom>
        </p:spPr>
        <p:style>
          <a:lnRef idx="1">
            <a:schemeClr val="accent1"/>
          </a:lnRef>
          <a:fillRef idx="2">
            <a:schemeClr val="accent1"/>
          </a:fillRef>
          <a:effectRef idx="1">
            <a:schemeClr val="accent1"/>
          </a:effectRef>
          <a:fontRef idx="minor">
            <a:schemeClr val="dk1"/>
          </a:fontRef>
        </p:style>
        <p:txBody>
          <a:bodyPr vert="horz" lIns="0" tIns="0" rIns="0" bIns="0" rtlCol="0" anchor="t" anchorCtr="0">
            <a:noAutofit/>
          </a:bodyPr>
          <a:lstStyle>
            <a:lvl1pPr marL="0" indent="0" algn="l" defTabSz="914378" rtl="0" eaLnBrk="1" latinLnBrk="0" hangingPunct="1">
              <a:lnSpc>
                <a:spcPct val="100000"/>
              </a:lnSpc>
              <a:spcBef>
                <a:spcPts val="1200"/>
              </a:spcBef>
              <a:spcAft>
                <a:spcPts val="500"/>
              </a:spcAft>
              <a:buFont typeface="Arial" pitchFamily="34" charset="0"/>
              <a:buNone/>
              <a:defRPr sz="2000" b="0" kern="1200">
                <a:solidFill>
                  <a:schemeClr val="dk1"/>
                </a:solidFill>
                <a:latin typeface="+mn-lt"/>
                <a:ea typeface="+mn-ea"/>
                <a:cs typeface="+mn-cs"/>
              </a:defRPr>
            </a:lvl1pPr>
            <a:lvl2pPr marL="361950" indent="-180975" algn="l" defTabSz="914378" rtl="0" eaLnBrk="1" latinLnBrk="0" hangingPunct="1">
              <a:lnSpc>
                <a:spcPct val="100000"/>
              </a:lnSpc>
              <a:spcBef>
                <a:spcPts val="600"/>
              </a:spcBef>
              <a:spcAft>
                <a:spcPts val="600"/>
              </a:spcAft>
              <a:buFont typeface="Arial" pitchFamily="34" charset="0"/>
              <a:buChar char="•"/>
              <a:defRPr sz="1600" kern="1200">
                <a:solidFill>
                  <a:schemeClr val="dk1"/>
                </a:solidFill>
                <a:latin typeface="+mn-lt"/>
                <a:ea typeface="+mn-ea"/>
                <a:cs typeface="+mn-cs"/>
              </a:defRPr>
            </a:lvl2pPr>
            <a:lvl3pPr marL="536575" indent="-174625" algn="l" defTabSz="914378" rtl="0" eaLnBrk="1" latinLnBrk="0" hangingPunct="1">
              <a:lnSpc>
                <a:spcPct val="100000"/>
              </a:lnSpc>
              <a:spcBef>
                <a:spcPts val="0"/>
              </a:spcBef>
              <a:spcAft>
                <a:spcPts val="600"/>
              </a:spcAft>
              <a:buSzPct val="100000"/>
              <a:buFont typeface="Arial" pitchFamily="34" charset="0"/>
              <a:buChar char="•"/>
              <a:defRPr sz="1400" kern="1200">
                <a:solidFill>
                  <a:schemeClr val="dk1"/>
                </a:solidFill>
                <a:latin typeface="+mn-lt"/>
                <a:ea typeface="+mn-ea"/>
                <a:cs typeface="+mn-cs"/>
              </a:defRPr>
            </a:lvl3pPr>
            <a:lvl4pPr marL="717550" indent="-180975" algn="l" defTabSz="914378" rtl="0" eaLnBrk="1" latinLnBrk="0" hangingPunct="1">
              <a:lnSpc>
                <a:spcPct val="100000"/>
              </a:lnSpc>
              <a:spcBef>
                <a:spcPts val="100"/>
              </a:spcBef>
              <a:spcAft>
                <a:spcPts val="100"/>
              </a:spcAft>
              <a:buSzPct val="100000"/>
              <a:buFont typeface="Arial" pitchFamily="34" charset="0"/>
              <a:buChar char="•"/>
              <a:defRPr sz="1200" kern="1200">
                <a:solidFill>
                  <a:schemeClr val="dk1"/>
                </a:solidFill>
                <a:latin typeface="+mn-lt"/>
                <a:ea typeface="+mn-ea"/>
                <a:cs typeface="+mn-cs"/>
              </a:defRPr>
            </a:lvl4pPr>
            <a:lvl5pPr marL="898525" indent="-180975" algn="l" defTabSz="914378" rtl="0" eaLnBrk="1" latinLnBrk="0" hangingPunct="1">
              <a:lnSpc>
                <a:spcPct val="100000"/>
              </a:lnSpc>
              <a:spcBef>
                <a:spcPts val="100"/>
              </a:spcBef>
              <a:spcAft>
                <a:spcPts val="100"/>
              </a:spcAft>
              <a:buSzPct val="100000"/>
              <a:buFont typeface="Arial" pitchFamily="34" charset="0"/>
              <a:buChar char="•"/>
              <a:defRPr sz="1200" kern="1200">
                <a:solidFill>
                  <a:schemeClr val="dk1"/>
                </a:solidFill>
                <a:latin typeface="+mn-lt"/>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r>
              <a:rPr lang="fr-FR" sz="1600" b="1" u="sng" dirty="0"/>
              <a:t>Focus ESQ </a:t>
            </a:r>
            <a:r>
              <a:rPr lang="fr-FR" sz="1600" b="1" u="sng" dirty="0" err="1"/>
              <a:t>parasport</a:t>
            </a:r>
            <a:endParaRPr lang="fr-FR" sz="1600" b="1" u="sng" dirty="0"/>
          </a:p>
          <a:p>
            <a:pPr>
              <a:buFont typeface="Arial" panose="020B0604020202020204" pitchFamily="34" charset="0"/>
              <a:buChar char="•"/>
              <a:defRPr/>
            </a:pPr>
            <a:r>
              <a:rPr lang="fr-FR" sz="1600" dirty="0">
                <a:solidFill>
                  <a:srgbClr val="000000"/>
                </a:solidFill>
                <a:latin typeface="Marianne"/>
              </a:rPr>
              <a:t> 4 conventions à échéance en 2024</a:t>
            </a:r>
          </a:p>
          <a:p>
            <a:pPr>
              <a:buFont typeface="Arial" panose="020B0604020202020204" pitchFamily="34" charset="0"/>
              <a:buChar char="•"/>
              <a:defRPr/>
            </a:pPr>
            <a:r>
              <a:rPr lang="fr-FR" sz="1600" dirty="0">
                <a:solidFill>
                  <a:srgbClr val="000000"/>
                </a:solidFill>
                <a:latin typeface="Marianne"/>
              </a:rPr>
              <a:t> Entretiens réalisés en mai avec la structure concernés: renouvellement de 3 ans possible.</a:t>
            </a:r>
          </a:p>
          <a:p>
            <a:pPr>
              <a:defRPr/>
            </a:pPr>
            <a:r>
              <a:rPr lang="fr-FR" sz="1600" b="1" u="sng" dirty="0">
                <a:solidFill>
                  <a:srgbClr val="000000"/>
                </a:solidFill>
                <a:latin typeface="Marianne"/>
              </a:rPr>
              <a:t>Focus emplois socio-sportifs (ESS)</a:t>
            </a:r>
          </a:p>
          <a:p>
            <a:pPr>
              <a:buFont typeface="Arial" panose="020B0604020202020204" pitchFamily="34" charset="0"/>
              <a:buChar char="•"/>
              <a:defRPr/>
            </a:pPr>
            <a:r>
              <a:rPr lang="fr-FR" sz="1600" dirty="0">
                <a:solidFill>
                  <a:schemeClr val="tx1"/>
                </a:solidFill>
                <a:latin typeface="Marianne"/>
              </a:rPr>
              <a:t> </a:t>
            </a:r>
            <a:r>
              <a:rPr lang="fr-FR" sz="1600" spc="-25" dirty="0">
                <a:solidFill>
                  <a:schemeClr val="tx1"/>
                </a:solidFill>
                <a:latin typeface="Calibri" panose="020F0502020204030204" pitchFamily="34" charset="0"/>
                <a:ea typeface="Calibri" panose="020F0502020204030204" pitchFamily="34" charset="0"/>
              </a:rPr>
              <a:t>Un certificat d’entrée en formation pour le salarié dans le cadre des modules obligatoires sur l’insertion par le sport. (</a:t>
            </a:r>
            <a:r>
              <a:rPr lang="fr-FR" sz="1600" dirty="0"/>
              <a:t>ou une attestation s’engageant à le faire en 2025)*</a:t>
            </a:r>
            <a:endParaRPr lang="fr-FR" sz="1600" spc="-25" dirty="0">
              <a:solidFill>
                <a:schemeClr val="tx1"/>
              </a:solidFill>
              <a:latin typeface="Calibri" panose="020F0502020204030204" pitchFamily="34" charset="0"/>
              <a:ea typeface="Calibri" panose="020F0502020204030204" pitchFamily="34" charset="0"/>
            </a:endParaRPr>
          </a:p>
          <a:p>
            <a:pPr>
              <a:defRPr/>
            </a:pPr>
            <a:r>
              <a:rPr lang="fr-FR" sz="1600" b="1" u="sng" spc="-25" dirty="0">
                <a:solidFill>
                  <a:schemeClr val="tx1"/>
                </a:solidFill>
                <a:latin typeface="Calibri" panose="020F0502020204030204" pitchFamily="34" charset="0"/>
                <a:ea typeface="Calibri" panose="020F0502020204030204" pitchFamily="34" charset="0"/>
              </a:rPr>
              <a:t>Focus campus 2023</a:t>
            </a:r>
          </a:p>
          <a:p>
            <a:pPr defTabSz="914400">
              <a:spcBef>
                <a:spcPts val="0"/>
              </a:spcBef>
              <a:spcAft>
                <a:spcPts val="0"/>
              </a:spcAft>
              <a:buFont typeface="Arial" panose="020B0604020202020204" pitchFamily="34" charset="0"/>
              <a:buChar char="•"/>
              <a:defRPr/>
            </a:pPr>
            <a:r>
              <a:rPr lang="fr-FR" sz="1600" dirty="0">
                <a:solidFill>
                  <a:srgbClr val="000000"/>
                </a:solidFill>
                <a:latin typeface="Marianne"/>
              </a:rPr>
              <a:t> </a:t>
            </a:r>
            <a:r>
              <a:rPr lang="fr-FR" sz="1600" spc="-25" dirty="0">
                <a:solidFill>
                  <a:srgbClr val="000000"/>
                </a:solidFill>
                <a:latin typeface="Calibri" panose="020F0502020204030204" pitchFamily="34" charset="0"/>
                <a:ea typeface="Calibri" panose="020F0502020204030204" pitchFamily="34" charset="0"/>
              </a:rPr>
              <a:t>Si nouveau salarié recruté, il doit être issu d’un CFA labélisé campus 2023</a:t>
            </a:r>
          </a:p>
          <a:p>
            <a:pPr>
              <a:defRPr/>
            </a:pPr>
            <a:endParaRPr lang="fr-FR" sz="1600" spc="-25" dirty="0">
              <a:solidFill>
                <a:schemeClr val="tx1"/>
              </a:solidFill>
              <a:latin typeface="Calibri" panose="020F0502020204030204" pitchFamily="34" charset="0"/>
              <a:ea typeface="Calibri" panose="020F0502020204030204" pitchFamily="34" charset="0"/>
            </a:endParaRPr>
          </a:p>
          <a:p>
            <a:pPr>
              <a:defRPr/>
            </a:pPr>
            <a:endParaRPr lang="fr-FR" sz="1600" dirty="0">
              <a:solidFill>
                <a:schemeClr val="tx1"/>
              </a:solidFill>
              <a:latin typeface="Marianne"/>
            </a:endParaRPr>
          </a:p>
          <a:p>
            <a:pPr>
              <a:buFont typeface="Arial" panose="020B0604020202020204" pitchFamily="34" charset="0"/>
              <a:buChar char="•"/>
              <a:defRPr/>
            </a:pPr>
            <a:endParaRPr lang="fr-FR" sz="1600" dirty="0">
              <a:solidFill>
                <a:srgbClr val="000000"/>
              </a:solidFill>
              <a:latin typeface="Marianne"/>
            </a:endParaRPr>
          </a:p>
          <a:p>
            <a:endParaRPr lang="fr-FR" sz="1600" dirty="0"/>
          </a:p>
          <a:p>
            <a:endParaRPr lang="fr-FR" sz="1600" dirty="0"/>
          </a:p>
          <a:p>
            <a:endParaRPr lang="fr-FR" sz="1600" dirty="0"/>
          </a:p>
          <a:p>
            <a:pPr>
              <a:buFont typeface="Arial" pitchFamily="34" charset="0"/>
              <a:buChar char="•"/>
            </a:pPr>
            <a:endParaRPr lang="fr-FR" dirty="0"/>
          </a:p>
          <a:p>
            <a:endParaRPr lang="fr-FR" dirty="0"/>
          </a:p>
        </p:txBody>
      </p:sp>
      <p:sp>
        <p:nvSpPr>
          <p:cNvPr id="7" name="ZoneTexte 6">
            <a:extLst>
              <a:ext uri="{FF2B5EF4-FFF2-40B4-BE49-F238E27FC236}">
                <a16:creationId xmlns:a16="http://schemas.microsoft.com/office/drawing/2014/main" id="{5962DF24-E4F0-117F-463C-9DC4D837648F}"/>
              </a:ext>
            </a:extLst>
          </p:cNvPr>
          <p:cNvSpPr txBox="1"/>
          <p:nvPr/>
        </p:nvSpPr>
        <p:spPr>
          <a:xfrm>
            <a:off x="6312024" y="232469"/>
            <a:ext cx="4536504" cy="461665"/>
          </a:xfrm>
          <a:prstGeom prst="rect">
            <a:avLst/>
          </a:prstGeom>
          <a:noFill/>
        </p:spPr>
        <p:txBody>
          <a:bodyPr wrap="square" rtlCol="0">
            <a:spAutoFit/>
          </a:bodyPr>
          <a:lstStyle/>
          <a:p>
            <a:pPr algn="r"/>
            <a:r>
              <a:rPr lang="fr-FR" sz="1200" b="1" dirty="0">
                <a:latin typeface="Arial" panose="020B0604020202020204" pitchFamily="34" charset="0"/>
                <a:cs typeface="Arial" panose="020B0604020202020204" pitchFamily="34" charset="0"/>
              </a:rPr>
              <a:t>Délégation régionale académique à la jeunesse, à l’engagement et aux sports</a:t>
            </a:r>
          </a:p>
        </p:txBody>
      </p:sp>
    </p:spTree>
    <p:extLst>
      <p:ext uri="{BB962C8B-B14F-4D97-AF65-F5344CB8AC3E}">
        <p14:creationId xmlns:p14="http://schemas.microsoft.com/office/powerpoint/2010/main" val="3647754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A9A4FC-7F31-CA3E-DCC8-58C0C9E2DC6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9EFD49E-58C5-21AA-FD0B-DFAF663A4381}"/>
              </a:ext>
            </a:extLst>
          </p:cNvPr>
          <p:cNvSpPr>
            <a:spLocks noGrp="1"/>
          </p:cNvSpPr>
          <p:nvPr>
            <p:ph type="title"/>
          </p:nvPr>
        </p:nvSpPr>
        <p:spPr>
          <a:xfrm>
            <a:off x="1477906" y="737480"/>
            <a:ext cx="9126000" cy="960000"/>
          </a:xfrm>
        </p:spPr>
        <p:txBody>
          <a:bodyPr/>
          <a:lstStyle/>
          <a:p>
            <a:pPr algn="ctr"/>
            <a:r>
              <a:rPr lang="fr-FR" dirty="0"/>
              <a:t>Les formations obligatoires:</a:t>
            </a:r>
            <a:br>
              <a:rPr lang="fr-FR" dirty="0"/>
            </a:br>
            <a:r>
              <a:rPr lang="fr-FR" i="1" dirty="0"/>
              <a:t>VSS</a:t>
            </a:r>
          </a:p>
        </p:txBody>
      </p:sp>
      <p:sp>
        <p:nvSpPr>
          <p:cNvPr id="3" name="Espace réservé du pied de page 2">
            <a:extLst>
              <a:ext uri="{FF2B5EF4-FFF2-40B4-BE49-F238E27FC236}">
                <a16:creationId xmlns:a16="http://schemas.microsoft.com/office/drawing/2014/main" id="{11918F18-7F78-D90A-8EA6-CBB99A787A57}"/>
              </a:ext>
            </a:extLst>
          </p:cNvPr>
          <p:cNvSpPr>
            <a:spLocks noGrp="1"/>
          </p:cNvSpPr>
          <p:nvPr>
            <p:ph type="ftr" sz="quarter" idx="11"/>
          </p:nvPr>
        </p:nvSpPr>
        <p:spPr/>
        <p:txBody>
          <a:bodyPr/>
          <a:lstStyle/>
          <a:p>
            <a:r>
              <a:rPr lang="fr-FR"/>
              <a:t>DRAJES HAUTS-DE-FRANCE - 20 square Friant "les 4 chênes" - 80039 AMIENS CEDEX 01</a:t>
            </a:r>
            <a:endParaRPr lang="fr-FR" dirty="0"/>
          </a:p>
        </p:txBody>
      </p:sp>
      <p:sp>
        <p:nvSpPr>
          <p:cNvPr id="4" name="Espace réservé du contenu 3">
            <a:extLst>
              <a:ext uri="{FF2B5EF4-FFF2-40B4-BE49-F238E27FC236}">
                <a16:creationId xmlns:a16="http://schemas.microsoft.com/office/drawing/2014/main" id="{937F754D-1B66-B00B-B7BD-A75F7B740ABF}"/>
              </a:ext>
            </a:extLst>
          </p:cNvPr>
          <p:cNvSpPr>
            <a:spLocks noGrp="1"/>
          </p:cNvSpPr>
          <p:nvPr>
            <p:ph sz="quarter" idx="13"/>
          </p:nvPr>
        </p:nvSpPr>
        <p:spPr>
          <a:xfrm>
            <a:off x="1533000" y="1697480"/>
            <a:ext cx="4346451" cy="4680520"/>
          </a:xfrm>
          <a:ln/>
        </p:spPr>
        <p:style>
          <a:lnRef idx="1">
            <a:schemeClr val="accent2"/>
          </a:lnRef>
          <a:fillRef idx="2">
            <a:schemeClr val="accent2"/>
          </a:fillRef>
          <a:effectRef idx="1">
            <a:schemeClr val="accent2"/>
          </a:effectRef>
          <a:fontRef idx="minor">
            <a:schemeClr val="dk1"/>
          </a:fontRef>
        </p:style>
        <p:txBody>
          <a:bodyPr/>
          <a:lstStyle/>
          <a:p>
            <a:r>
              <a:rPr lang="fr-FR" b="1" dirty="0"/>
              <a:t>Emplois en cours</a:t>
            </a:r>
          </a:p>
          <a:p>
            <a:pPr>
              <a:buFont typeface="Arial" panose="020B0604020202020204" pitchFamily="34" charset="0"/>
              <a:buChar char="•"/>
            </a:pPr>
            <a:r>
              <a:rPr lang="fr-FR" dirty="0"/>
              <a:t>Formation pas sensibilisation (webinaire transversal d’une heure abordant les VSS pas éligible)</a:t>
            </a:r>
          </a:p>
          <a:p>
            <a:pPr>
              <a:buFont typeface="Arial" panose="020B0604020202020204" pitchFamily="34" charset="0"/>
              <a:buChar char="•"/>
            </a:pPr>
            <a:r>
              <a:rPr lang="fr-FR" dirty="0"/>
              <a:t>Doit être réalisée en 2024 (même si déjà effectuée auparavant)</a:t>
            </a:r>
          </a:p>
          <a:p>
            <a:pPr>
              <a:buFont typeface="Arial" panose="020B0604020202020204" pitchFamily="34" charset="0"/>
              <a:buChar char="•"/>
            </a:pPr>
            <a:r>
              <a:rPr lang="fr-FR" dirty="0"/>
              <a:t>Salarié et dirigeant</a:t>
            </a:r>
          </a:p>
          <a:p>
            <a:pPr>
              <a:buFont typeface="Arial" panose="020B0604020202020204" pitchFamily="34" charset="0"/>
              <a:buChar char="•"/>
            </a:pPr>
            <a:r>
              <a:rPr lang="fr-FR" dirty="0"/>
              <a:t>Catalogue de formation fourni par l’ANS à partir de juin 2025</a:t>
            </a:r>
          </a:p>
          <a:p>
            <a:pPr>
              <a:buFont typeface="Arial" panose="020B0604020202020204" pitchFamily="34" charset="0"/>
              <a:buChar char="•"/>
            </a:pPr>
            <a:r>
              <a:rPr lang="fr-FR" dirty="0"/>
              <a:t>Attestation sur l’honneur s’engageant à réaliser la formation en 2025</a:t>
            </a:r>
          </a:p>
          <a:p>
            <a:pPr>
              <a:buFont typeface="Arial" panose="020B0604020202020204" pitchFamily="34" charset="0"/>
              <a:buChar char="•"/>
            </a:pPr>
            <a:endParaRPr lang="fr-FR" dirty="0"/>
          </a:p>
        </p:txBody>
      </p:sp>
      <p:sp>
        <p:nvSpPr>
          <p:cNvPr id="5" name="Espace réservé du contenu 3">
            <a:extLst>
              <a:ext uri="{FF2B5EF4-FFF2-40B4-BE49-F238E27FC236}">
                <a16:creationId xmlns:a16="http://schemas.microsoft.com/office/drawing/2014/main" id="{9343410B-1867-AEF0-DDF3-70AE2A65C6FE}"/>
              </a:ext>
            </a:extLst>
          </p:cNvPr>
          <p:cNvSpPr txBox="1">
            <a:spLocks/>
          </p:cNvSpPr>
          <p:nvPr/>
        </p:nvSpPr>
        <p:spPr bwMode="gray">
          <a:xfrm>
            <a:off x="6367644" y="1685633"/>
            <a:ext cx="4346451" cy="4680520"/>
          </a:xfrm>
          <a:prstGeom prst="rect">
            <a:avLst/>
          </a:prstGeom>
        </p:spPr>
        <p:style>
          <a:lnRef idx="1">
            <a:schemeClr val="accent1"/>
          </a:lnRef>
          <a:fillRef idx="2">
            <a:schemeClr val="accent1"/>
          </a:fillRef>
          <a:effectRef idx="1">
            <a:schemeClr val="accent1"/>
          </a:effectRef>
          <a:fontRef idx="minor">
            <a:schemeClr val="dk1"/>
          </a:fontRef>
        </p:style>
        <p:txBody>
          <a:bodyPr vert="horz" lIns="0" tIns="0" rIns="0" bIns="0" rtlCol="0" anchor="t" anchorCtr="0">
            <a:noAutofit/>
          </a:bodyPr>
          <a:lstStyle>
            <a:lvl1pPr marL="0" indent="0" algn="l" defTabSz="914378" rtl="0" eaLnBrk="1" latinLnBrk="0" hangingPunct="1">
              <a:lnSpc>
                <a:spcPct val="100000"/>
              </a:lnSpc>
              <a:spcBef>
                <a:spcPts val="1200"/>
              </a:spcBef>
              <a:spcAft>
                <a:spcPts val="500"/>
              </a:spcAft>
              <a:buFont typeface="Arial" pitchFamily="34" charset="0"/>
              <a:buNone/>
              <a:defRPr sz="2000" b="0" kern="1200">
                <a:solidFill>
                  <a:schemeClr val="dk1"/>
                </a:solidFill>
                <a:latin typeface="+mn-lt"/>
                <a:ea typeface="+mn-ea"/>
                <a:cs typeface="+mn-cs"/>
              </a:defRPr>
            </a:lvl1pPr>
            <a:lvl2pPr marL="361950" indent="-180975" algn="l" defTabSz="914378" rtl="0" eaLnBrk="1" latinLnBrk="0" hangingPunct="1">
              <a:lnSpc>
                <a:spcPct val="100000"/>
              </a:lnSpc>
              <a:spcBef>
                <a:spcPts val="600"/>
              </a:spcBef>
              <a:spcAft>
                <a:spcPts val="600"/>
              </a:spcAft>
              <a:buFont typeface="Arial" pitchFamily="34" charset="0"/>
              <a:buChar char="•"/>
              <a:defRPr sz="1600" kern="1200">
                <a:solidFill>
                  <a:schemeClr val="dk1"/>
                </a:solidFill>
                <a:latin typeface="+mn-lt"/>
                <a:ea typeface="+mn-ea"/>
                <a:cs typeface="+mn-cs"/>
              </a:defRPr>
            </a:lvl2pPr>
            <a:lvl3pPr marL="536575" indent="-174625" algn="l" defTabSz="914378" rtl="0" eaLnBrk="1" latinLnBrk="0" hangingPunct="1">
              <a:lnSpc>
                <a:spcPct val="100000"/>
              </a:lnSpc>
              <a:spcBef>
                <a:spcPts val="0"/>
              </a:spcBef>
              <a:spcAft>
                <a:spcPts val="600"/>
              </a:spcAft>
              <a:buSzPct val="100000"/>
              <a:buFont typeface="Arial" pitchFamily="34" charset="0"/>
              <a:buChar char="•"/>
              <a:defRPr sz="1400" kern="1200">
                <a:solidFill>
                  <a:schemeClr val="dk1"/>
                </a:solidFill>
                <a:latin typeface="+mn-lt"/>
                <a:ea typeface="+mn-ea"/>
                <a:cs typeface="+mn-cs"/>
              </a:defRPr>
            </a:lvl3pPr>
            <a:lvl4pPr marL="717550" indent="-180975" algn="l" defTabSz="914378" rtl="0" eaLnBrk="1" latinLnBrk="0" hangingPunct="1">
              <a:lnSpc>
                <a:spcPct val="100000"/>
              </a:lnSpc>
              <a:spcBef>
                <a:spcPts val="100"/>
              </a:spcBef>
              <a:spcAft>
                <a:spcPts val="100"/>
              </a:spcAft>
              <a:buSzPct val="100000"/>
              <a:buFont typeface="Arial" pitchFamily="34" charset="0"/>
              <a:buChar char="•"/>
              <a:defRPr sz="1200" kern="1200">
                <a:solidFill>
                  <a:schemeClr val="dk1"/>
                </a:solidFill>
                <a:latin typeface="+mn-lt"/>
                <a:ea typeface="+mn-ea"/>
                <a:cs typeface="+mn-cs"/>
              </a:defRPr>
            </a:lvl4pPr>
            <a:lvl5pPr marL="898525" indent="-180975" algn="l" defTabSz="914378" rtl="0" eaLnBrk="1" latinLnBrk="0" hangingPunct="1">
              <a:lnSpc>
                <a:spcPct val="100000"/>
              </a:lnSpc>
              <a:spcBef>
                <a:spcPts val="100"/>
              </a:spcBef>
              <a:spcAft>
                <a:spcPts val="100"/>
              </a:spcAft>
              <a:buSzPct val="100000"/>
              <a:buFont typeface="Arial" pitchFamily="34" charset="0"/>
              <a:buChar char="•"/>
              <a:defRPr sz="1200" kern="1200">
                <a:solidFill>
                  <a:schemeClr val="dk1"/>
                </a:solidFill>
                <a:latin typeface="+mn-lt"/>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r>
              <a:rPr lang="fr-FR" b="1" dirty="0"/>
              <a:t>Création d’emploi</a:t>
            </a:r>
          </a:p>
          <a:p>
            <a:pPr>
              <a:buFont typeface="Arial" pitchFamily="34" charset="0"/>
              <a:buChar char="•"/>
            </a:pPr>
            <a:r>
              <a:rPr lang="fr-FR" dirty="0"/>
              <a:t>Formation pas sensibilisation (webinaire transversal d’une heure abordant les VSS pas éligible)</a:t>
            </a:r>
          </a:p>
          <a:p>
            <a:pPr>
              <a:buFont typeface="Arial" pitchFamily="34" charset="0"/>
              <a:buChar char="•"/>
            </a:pPr>
            <a:r>
              <a:rPr lang="fr-FR" dirty="0"/>
              <a:t>Doit être réalisé au plus tard pour l’évaluation et/ou mise en paiement 2026</a:t>
            </a:r>
          </a:p>
          <a:p>
            <a:pPr>
              <a:buFont typeface="Arial" pitchFamily="34" charset="0"/>
              <a:buChar char="•"/>
            </a:pPr>
            <a:r>
              <a:rPr lang="fr-FR" dirty="0"/>
              <a:t>Salarié et dirigeant</a:t>
            </a:r>
          </a:p>
          <a:p>
            <a:pPr>
              <a:buFont typeface="Arial" pitchFamily="34" charset="0"/>
              <a:buChar char="•"/>
            </a:pPr>
            <a:r>
              <a:rPr lang="fr-FR" dirty="0"/>
              <a:t>Catalogue de formation fourni par l’ANS à partir de juin 2025</a:t>
            </a:r>
          </a:p>
          <a:p>
            <a:pPr>
              <a:buFont typeface="Arial" pitchFamily="34" charset="0"/>
              <a:buChar char="•"/>
            </a:pPr>
            <a:endParaRPr lang="fr-FR" dirty="0"/>
          </a:p>
        </p:txBody>
      </p:sp>
      <p:sp>
        <p:nvSpPr>
          <p:cNvPr id="6" name="ZoneTexte 5">
            <a:extLst>
              <a:ext uri="{FF2B5EF4-FFF2-40B4-BE49-F238E27FC236}">
                <a16:creationId xmlns:a16="http://schemas.microsoft.com/office/drawing/2014/main" id="{E29F031C-DF06-53D8-CDF3-7D909650EBEA}"/>
              </a:ext>
            </a:extLst>
          </p:cNvPr>
          <p:cNvSpPr txBox="1"/>
          <p:nvPr/>
        </p:nvSpPr>
        <p:spPr>
          <a:xfrm>
            <a:off x="6312024" y="232469"/>
            <a:ext cx="4536504" cy="461665"/>
          </a:xfrm>
          <a:prstGeom prst="rect">
            <a:avLst/>
          </a:prstGeom>
          <a:noFill/>
        </p:spPr>
        <p:txBody>
          <a:bodyPr wrap="square" rtlCol="0">
            <a:spAutoFit/>
          </a:bodyPr>
          <a:lstStyle/>
          <a:p>
            <a:pPr algn="r"/>
            <a:r>
              <a:rPr lang="fr-FR" sz="1200" b="1" dirty="0">
                <a:latin typeface="Arial" panose="020B0604020202020204" pitchFamily="34" charset="0"/>
                <a:cs typeface="Arial" panose="020B0604020202020204" pitchFamily="34" charset="0"/>
              </a:rPr>
              <a:t>Délégation régionale académique à la jeunesse, à l’engagement et aux sports</a:t>
            </a:r>
          </a:p>
        </p:txBody>
      </p:sp>
    </p:spTree>
    <p:extLst>
      <p:ext uri="{BB962C8B-B14F-4D97-AF65-F5344CB8AC3E}">
        <p14:creationId xmlns:p14="http://schemas.microsoft.com/office/powerpoint/2010/main" val="3510810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0CD36C-0D63-31BF-9912-569612EAB89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0D697B2-1C28-4743-7CE4-15595505057E}"/>
              </a:ext>
            </a:extLst>
          </p:cNvPr>
          <p:cNvSpPr>
            <a:spLocks noGrp="1"/>
          </p:cNvSpPr>
          <p:nvPr>
            <p:ph type="title"/>
          </p:nvPr>
        </p:nvSpPr>
        <p:spPr>
          <a:xfrm>
            <a:off x="1477906" y="737480"/>
            <a:ext cx="9126000" cy="960000"/>
          </a:xfrm>
        </p:spPr>
        <p:txBody>
          <a:bodyPr/>
          <a:lstStyle/>
          <a:p>
            <a:pPr algn="ctr"/>
            <a:r>
              <a:rPr lang="fr-FR" dirty="0"/>
              <a:t>Les formations obligatoires:</a:t>
            </a:r>
            <a:br>
              <a:rPr lang="fr-FR" dirty="0"/>
            </a:br>
            <a:r>
              <a:rPr lang="fr-FR" i="1" dirty="0"/>
              <a:t>Emplois socio-sport</a:t>
            </a:r>
          </a:p>
        </p:txBody>
      </p:sp>
      <p:sp>
        <p:nvSpPr>
          <p:cNvPr id="3" name="Espace réservé du pied de page 2">
            <a:extLst>
              <a:ext uri="{FF2B5EF4-FFF2-40B4-BE49-F238E27FC236}">
                <a16:creationId xmlns:a16="http://schemas.microsoft.com/office/drawing/2014/main" id="{720A40E5-7F6A-4234-D996-80AB7409DBCE}"/>
              </a:ext>
            </a:extLst>
          </p:cNvPr>
          <p:cNvSpPr>
            <a:spLocks noGrp="1"/>
          </p:cNvSpPr>
          <p:nvPr>
            <p:ph type="ftr" sz="quarter" idx="11"/>
          </p:nvPr>
        </p:nvSpPr>
        <p:spPr/>
        <p:txBody>
          <a:bodyPr/>
          <a:lstStyle/>
          <a:p>
            <a:r>
              <a:rPr lang="fr-FR" sz="800" b="1" dirty="0">
                <a:latin typeface="Calibri" panose="020F0502020204030204" pitchFamily="34" charset="0"/>
                <a:cs typeface="Calibri" panose="020F0502020204030204" pitchFamily="34" charset="0"/>
              </a:rPr>
              <a:t>DRAJES HAUTS-DE-FRANCE – 75 rue de la Vallée, Bâtiment C, 6</a:t>
            </a:r>
            <a:r>
              <a:rPr lang="fr-FR" sz="800" b="1" baseline="30000" dirty="0">
                <a:latin typeface="Calibri" panose="020F0502020204030204" pitchFamily="34" charset="0"/>
                <a:cs typeface="Calibri" panose="020F0502020204030204" pitchFamily="34" charset="0"/>
              </a:rPr>
              <a:t>ème</a:t>
            </a:r>
            <a:r>
              <a:rPr lang="fr-FR" sz="800" b="1" dirty="0">
                <a:latin typeface="Calibri" panose="020F0502020204030204" pitchFamily="34" charset="0"/>
                <a:cs typeface="Calibri" panose="020F0502020204030204" pitchFamily="34" charset="0"/>
              </a:rPr>
              <a:t> étage - 80000 AMIENS</a:t>
            </a:r>
            <a:endParaRPr lang="fr-FR" dirty="0"/>
          </a:p>
        </p:txBody>
      </p:sp>
      <p:sp>
        <p:nvSpPr>
          <p:cNvPr id="4" name="Espace réservé du contenu 3">
            <a:extLst>
              <a:ext uri="{FF2B5EF4-FFF2-40B4-BE49-F238E27FC236}">
                <a16:creationId xmlns:a16="http://schemas.microsoft.com/office/drawing/2014/main" id="{5C177217-BC65-0D4D-ADCE-EA1BA98D2951}"/>
              </a:ext>
            </a:extLst>
          </p:cNvPr>
          <p:cNvSpPr>
            <a:spLocks noGrp="1"/>
          </p:cNvSpPr>
          <p:nvPr>
            <p:ph sz="quarter" idx="13"/>
          </p:nvPr>
        </p:nvSpPr>
        <p:spPr>
          <a:xfrm>
            <a:off x="1533000" y="1697480"/>
            <a:ext cx="4346451" cy="4680520"/>
          </a:xfrm>
          <a:ln/>
        </p:spPr>
        <p:style>
          <a:lnRef idx="1">
            <a:schemeClr val="accent2"/>
          </a:lnRef>
          <a:fillRef idx="2">
            <a:schemeClr val="accent2"/>
          </a:fillRef>
          <a:effectRef idx="1">
            <a:schemeClr val="accent2"/>
          </a:effectRef>
          <a:fontRef idx="minor">
            <a:schemeClr val="dk1"/>
          </a:fontRef>
        </p:style>
        <p:txBody>
          <a:bodyPr/>
          <a:lstStyle/>
          <a:p>
            <a:pPr>
              <a:buFont typeface="Arial" panose="020B0604020202020204" pitchFamily="34" charset="0"/>
              <a:buChar char="•"/>
            </a:pPr>
            <a:r>
              <a:rPr lang="fr-FR" dirty="0"/>
              <a:t>Rappel des missions d’ESS</a:t>
            </a:r>
          </a:p>
          <a:p>
            <a:pPr>
              <a:buFont typeface="Arial" panose="020B0604020202020204" pitchFamily="34" charset="0"/>
              <a:buChar char="•"/>
            </a:pPr>
            <a:r>
              <a:rPr lang="fr-FR" dirty="0"/>
              <a:t> Sport comme outil d’insertion professionnel</a:t>
            </a:r>
          </a:p>
          <a:p>
            <a:pPr>
              <a:buFont typeface="Arial" panose="020B0604020202020204" pitchFamily="34" charset="0"/>
              <a:buChar char="•"/>
            </a:pPr>
            <a:r>
              <a:rPr lang="fr-FR" dirty="0"/>
              <a:t>Intervenir dans l’une des 68 villes identifiés en HDF</a:t>
            </a:r>
          </a:p>
          <a:p>
            <a:pPr>
              <a:buFont typeface="Arial" panose="020B0604020202020204" pitchFamily="34" charset="0"/>
              <a:buChar char="•"/>
            </a:pPr>
            <a:r>
              <a:rPr lang="fr-FR" dirty="0"/>
              <a:t>Travailler en lien avec des acteurs locaux </a:t>
            </a:r>
          </a:p>
          <a:p>
            <a:pPr>
              <a:buFont typeface="Arial" panose="020B0604020202020204" pitchFamily="34" charset="0"/>
              <a:buChar char="•"/>
            </a:pPr>
            <a:r>
              <a:rPr lang="fr-FR" dirty="0"/>
              <a:t>Repérer des jeunes dans les QPV, établissements scolaires: 2heures de sports au collèges, cités éducatives, sésame…</a:t>
            </a:r>
          </a:p>
          <a:p>
            <a:pPr>
              <a:buFont typeface="Arial" panose="020B0604020202020204" pitchFamily="34" charset="0"/>
              <a:buChar char="•"/>
            </a:pPr>
            <a:r>
              <a:rPr lang="fr-FR" dirty="0"/>
              <a:t>Pas de mission d’entrainement</a:t>
            </a:r>
          </a:p>
        </p:txBody>
      </p:sp>
      <p:sp>
        <p:nvSpPr>
          <p:cNvPr id="5" name="Espace réservé du contenu 3">
            <a:extLst>
              <a:ext uri="{FF2B5EF4-FFF2-40B4-BE49-F238E27FC236}">
                <a16:creationId xmlns:a16="http://schemas.microsoft.com/office/drawing/2014/main" id="{E1E5402A-DD0E-9CB4-F3A2-8DE72C8042D0}"/>
              </a:ext>
            </a:extLst>
          </p:cNvPr>
          <p:cNvSpPr txBox="1">
            <a:spLocks/>
          </p:cNvSpPr>
          <p:nvPr/>
        </p:nvSpPr>
        <p:spPr bwMode="gray">
          <a:xfrm>
            <a:off x="6367644" y="1701627"/>
            <a:ext cx="4346451" cy="3387704"/>
          </a:xfrm>
          <a:prstGeom prst="rect">
            <a:avLst/>
          </a:prstGeom>
        </p:spPr>
        <p:style>
          <a:lnRef idx="1">
            <a:schemeClr val="accent1"/>
          </a:lnRef>
          <a:fillRef idx="2">
            <a:schemeClr val="accent1"/>
          </a:fillRef>
          <a:effectRef idx="1">
            <a:schemeClr val="accent1"/>
          </a:effectRef>
          <a:fontRef idx="minor">
            <a:schemeClr val="dk1"/>
          </a:fontRef>
        </p:style>
        <p:txBody>
          <a:bodyPr vert="horz" lIns="0" tIns="0" rIns="0" bIns="0" rtlCol="0" anchor="t" anchorCtr="0">
            <a:noAutofit/>
          </a:bodyPr>
          <a:lstStyle>
            <a:lvl1pPr marL="0" indent="0" algn="l" defTabSz="914378" rtl="0" eaLnBrk="1" latinLnBrk="0" hangingPunct="1">
              <a:lnSpc>
                <a:spcPct val="100000"/>
              </a:lnSpc>
              <a:spcBef>
                <a:spcPts val="1200"/>
              </a:spcBef>
              <a:spcAft>
                <a:spcPts val="500"/>
              </a:spcAft>
              <a:buFont typeface="Arial" pitchFamily="34" charset="0"/>
              <a:buNone/>
              <a:defRPr sz="2000" b="0" kern="1200">
                <a:solidFill>
                  <a:schemeClr val="dk1"/>
                </a:solidFill>
                <a:latin typeface="+mn-lt"/>
                <a:ea typeface="+mn-ea"/>
                <a:cs typeface="+mn-cs"/>
              </a:defRPr>
            </a:lvl1pPr>
            <a:lvl2pPr marL="361950" indent="-180975" algn="l" defTabSz="914378" rtl="0" eaLnBrk="1" latinLnBrk="0" hangingPunct="1">
              <a:lnSpc>
                <a:spcPct val="100000"/>
              </a:lnSpc>
              <a:spcBef>
                <a:spcPts val="600"/>
              </a:spcBef>
              <a:spcAft>
                <a:spcPts val="600"/>
              </a:spcAft>
              <a:buFont typeface="Arial" pitchFamily="34" charset="0"/>
              <a:buChar char="•"/>
              <a:defRPr sz="1600" kern="1200">
                <a:solidFill>
                  <a:schemeClr val="dk1"/>
                </a:solidFill>
                <a:latin typeface="+mn-lt"/>
                <a:ea typeface="+mn-ea"/>
                <a:cs typeface="+mn-cs"/>
              </a:defRPr>
            </a:lvl2pPr>
            <a:lvl3pPr marL="536575" indent="-174625" algn="l" defTabSz="914378" rtl="0" eaLnBrk="1" latinLnBrk="0" hangingPunct="1">
              <a:lnSpc>
                <a:spcPct val="100000"/>
              </a:lnSpc>
              <a:spcBef>
                <a:spcPts val="0"/>
              </a:spcBef>
              <a:spcAft>
                <a:spcPts val="600"/>
              </a:spcAft>
              <a:buSzPct val="100000"/>
              <a:buFont typeface="Arial" pitchFamily="34" charset="0"/>
              <a:buChar char="•"/>
              <a:defRPr sz="1400" kern="1200">
                <a:solidFill>
                  <a:schemeClr val="dk1"/>
                </a:solidFill>
                <a:latin typeface="+mn-lt"/>
                <a:ea typeface="+mn-ea"/>
                <a:cs typeface="+mn-cs"/>
              </a:defRPr>
            </a:lvl3pPr>
            <a:lvl4pPr marL="717550" indent="-180975" algn="l" defTabSz="914378" rtl="0" eaLnBrk="1" latinLnBrk="0" hangingPunct="1">
              <a:lnSpc>
                <a:spcPct val="100000"/>
              </a:lnSpc>
              <a:spcBef>
                <a:spcPts val="100"/>
              </a:spcBef>
              <a:spcAft>
                <a:spcPts val="100"/>
              </a:spcAft>
              <a:buSzPct val="100000"/>
              <a:buFont typeface="Arial" pitchFamily="34" charset="0"/>
              <a:buChar char="•"/>
              <a:defRPr sz="1200" kern="1200">
                <a:solidFill>
                  <a:schemeClr val="dk1"/>
                </a:solidFill>
                <a:latin typeface="+mn-lt"/>
                <a:ea typeface="+mn-ea"/>
                <a:cs typeface="+mn-cs"/>
              </a:defRPr>
            </a:lvl4pPr>
            <a:lvl5pPr marL="898525" indent="-180975" algn="l" defTabSz="914378" rtl="0" eaLnBrk="1" latinLnBrk="0" hangingPunct="1">
              <a:lnSpc>
                <a:spcPct val="100000"/>
              </a:lnSpc>
              <a:spcBef>
                <a:spcPts val="100"/>
              </a:spcBef>
              <a:spcAft>
                <a:spcPts val="100"/>
              </a:spcAft>
              <a:buSzPct val="100000"/>
              <a:buFont typeface="Arial" pitchFamily="34" charset="0"/>
              <a:buChar char="•"/>
              <a:defRPr sz="1200" kern="1200">
                <a:solidFill>
                  <a:schemeClr val="dk1"/>
                </a:solidFill>
                <a:latin typeface="+mn-lt"/>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r>
              <a:rPr lang="fr-FR" b="1" dirty="0"/>
              <a:t>Formations</a:t>
            </a:r>
          </a:p>
          <a:p>
            <a:pPr>
              <a:buFont typeface="Arial" panose="020B0604020202020204" pitchFamily="34" charset="0"/>
              <a:buChar char="•"/>
              <a:defRPr/>
            </a:pPr>
            <a:r>
              <a:rPr lang="fr-FR" dirty="0">
                <a:solidFill>
                  <a:srgbClr val="000000"/>
                </a:solidFill>
                <a:latin typeface="Marianne"/>
              </a:rPr>
              <a:t>  Module Lutte contre les violences sexistes et sexuelles</a:t>
            </a:r>
          </a:p>
          <a:p>
            <a:pPr>
              <a:buFont typeface="Arial" panose="020B0604020202020204" pitchFamily="34" charset="0"/>
              <a:buChar char="•"/>
              <a:defRPr/>
            </a:pPr>
            <a:r>
              <a:rPr lang="fr-FR" dirty="0">
                <a:solidFill>
                  <a:srgbClr val="000000"/>
                </a:solidFill>
                <a:latin typeface="Marianne"/>
              </a:rPr>
              <a:t> Module Insertion professionnelle</a:t>
            </a:r>
          </a:p>
          <a:p>
            <a:pPr>
              <a:buFont typeface="Arial" panose="020B0604020202020204" pitchFamily="34" charset="0"/>
              <a:buChar char="•"/>
              <a:defRPr/>
            </a:pPr>
            <a:r>
              <a:rPr lang="fr-FR" dirty="0">
                <a:solidFill>
                  <a:srgbClr val="000000"/>
                </a:solidFill>
                <a:latin typeface="Marianne"/>
              </a:rPr>
              <a:t>Module socio-sport 1</a:t>
            </a:r>
          </a:p>
          <a:p>
            <a:pPr>
              <a:buFont typeface="Arial" panose="020B0604020202020204" pitchFamily="34" charset="0"/>
              <a:buChar char="•"/>
              <a:defRPr/>
            </a:pPr>
            <a:r>
              <a:rPr lang="fr-FR" dirty="0">
                <a:solidFill>
                  <a:srgbClr val="000000"/>
                </a:solidFill>
                <a:latin typeface="Marianne"/>
              </a:rPr>
              <a:t>Module socio-sport 2</a:t>
            </a:r>
          </a:p>
          <a:p>
            <a:pPr>
              <a:defRPr/>
            </a:pPr>
            <a:r>
              <a:rPr lang="fr-FR" b="1" dirty="0">
                <a:solidFill>
                  <a:srgbClr val="000000"/>
                </a:solidFill>
                <a:latin typeface="Marianne"/>
              </a:rPr>
              <a:t>Evaluations</a:t>
            </a:r>
          </a:p>
          <a:p>
            <a:pPr>
              <a:buFont typeface="Arial" panose="020B0604020202020204" pitchFamily="34" charset="0"/>
              <a:buChar char="•"/>
              <a:defRPr/>
            </a:pPr>
            <a:endParaRPr lang="fr-FR" dirty="0">
              <a:solidFill>
                <a:srgbClr val="000000"/>
              </a:solidFill>
              <a:latin typeface="Marianne"/>
            </a:endParaRPr>
          </a:p>
          <a:p>
            <a:pPr>
              <a:buFont typeface="Arial" panose="020B0604020202020204" pitchFamily="34" charset="0"/>
              <a:buChar char="•"/>
              <a:defRPr/>
            </a:pPr>
            <a:endParaRPr lang="fr-FR" dirty="0">
              <a:solidFill>
                <a:srgbClr val="000000"/>
              </a:solidFill>
              <a:latin typeface="Marianne"/>
            </a:endParaRPr>
          </a:p>
          <a:p>
            <a:endParaRPr lang="fr-FR" b="1" dirty="0"/>
          </a:p>
          <a:p>
            <a:endParaRPr lang="fr-FR" b="1" dirty="0"/>
          </a:p>
          <a:p>
            <a:endParaRPr lang="fr-FR" b="1" dirty="0"/>
          </a:p>
        </p:txBody>
      </p:sp>
      <p:sp>
        <p:nvSpPr>
          <p:cNvPr id="6" name="ZoneTexte 5">
            <a:extLst>
              <a:ext uri="{FF2B5EF4-FFF2-40B4-BE49-F238E27FC236}">
                <a16:creationId xmlns:a16="http://schemas.microsoft.com/office/drawing/2014/main" id="{81D7EFBE-7775-54C2-3A69-9AE771FDC35D}"/>
              </a:ext>
            </a:extLst>
          </p:cNvPr>
          <p:cNvSpPr txBox="1"/>
          <p:nvPr/>
        </p:nvSpPr>
        <p:spPr>
          <a:xfrm>
            <a:off x="6312024" y="232469"/>
            <a:ext cx="4536504" cy="461665"/>
          </a:xfrm>
          <a:prstGeom prst="rect">
            <a:avLst/>
          </a:prstGeom>
          <a:noFill/>
        </p:spPr>
        <p:txBody>
          <a:bodyPr wrap="square" rtlCol="0">
            <a:spAutoFit/>
          </a:bodyPr>
          <a:lstStyle/>
          <a:p>
            <a:pPr algn="r"/>
            <a:r>
              <a:rPr lang="fr-FR" sz="1200" b="1" dirty="0">
                <a:latin typeface="Arial" panose="020B0604020202020204" pitchFamily="34" charset="0"/>
                <a:cs typeface="Arial" panose="020B0604020202020204" pitchFamily="34" charset="0"/>
              </a:rPr>
              <a:t>Délégation régionale académique à la jeunesse, à l’engagement et aux sports</a:t>
            </a:r>
          </a:p>
        </p:txBody>
      </p:sp>
      <p:sp>
        <p:nvSpPr>
          <p:cNvPr id="9" name="Espace réservé du contenu 3">
            <a:extLst>
              <a:ext uri="{FF2B5EF4-FFF2-40B4-BE49-F238E27FC236}">
                <a16:creationId xmlns:a16="http://schemas.microsoft.com/office/drawing/2014/main" id="{E2094AC2-EEA9-4993-AA90-5408E4994E76}"/>
              </a:ext>
            </a:extLst>
          </p:cNvPr>
          <p:cNvSpPr txBox="1">
            <a:spLocks/>
          </p:cNvSpPr>
          <p:nvPr/>
        </p:nvSpPr>
        <p:spPr bwMode="gray">
          <a:xfrm>
            <a:off x="6303304" y="5360992"/>
            <a:ext cx="4553945" cy="960000"/>
          </a:xfrm>
          <a:prstGeom prst="rect">
            <a:avLst/>
          </a:prstGeom>
          <a:solidFill>
            <a:schemeClr val="accent3">
              <a:lumMod val="40000"/>
              <a:lumOff val="60000"/>
            </a:schemeClr>
          </a:solidFill>
        </p:spPr>
        <p:style>
          <a:lnRef idx="1">
            <a:schemeClr val="accent1"/>
          </a:lnRef>
          <a:fillRef idx="2">
            <a:schemeClr val="accent1"/>
          </a:fillRef>
          <a:effectRef idx="1">
            <a:schemeClr val="accent1"/>
          </a:effectRef>
          <a:fontRef idx="minor">
            <a:schemeClr val="dk1"/>
          </a:fontRef>
        </p:style>
        <p:txBody>
          <a:bodyPr vert="horz" lIns="0" tIns="0" rIns="0" bIns="0" rtlCol="0" anchor="t" anchorCtr="0">
            <a:noAutofit/>
          </a:bodyPr>
          <a:lstStyle>
            <a:lvl1pPr marL="0" indent="0" algn="l" defTabSz="914378" rtl="0" eaLnBrk="1" latinLnBrk="0" hangingPunct="1">
              <a:lnSpc>
                <a:spcPct val="100000"/>
              </a:lnSpc>
              <a:spcBef>
                <a:spcPts val="1200"/>
              </a:spcBef>
              <a:spcAft>
                <a:spcPts val="500"/>
              </a:spcAft>
              <a:buFont typeface="Arial" pitchFamily="34" charset="0"/>
              <a:buNone/>
              <a:defRPr sz="2000" b="0" kern="1200">
                <a:solidFill>
                  <a:schemeClr val="dk1"/>
                </a:solidFill>
                <a:latin typeface="+mn-lt"/>
                <a:ea typeface="+mn-ea"/>
                <a:cs typeface="+mn-cs"/>
              </a:defRPr>
            </a:lvl1pPr>
            <a:lvl2pPr marL="361950" indent="-180975" algn="l" defTabSz="914378" rtl="0" eaLnBrk="1" latinLnBrk="0" hangingPunct="1">
              <a:lnSpc>
                <a:spcPct val="100000"/>
              </a:lnSpc>
              <a:spcBef>
                <a:spcPts val="600"/>
              </a:spcBef>
              <a:spcAft>
                <a:spcPts val="600"/>
              </a:spcAft>
              <a:buFont typeface="Arial" pitchFamily="34" charset="0"/>
              <a:buChar char="•"/>
              <a:defRPr sz="1600" kern="1200">
                <a:solidFill>
                  <a:schemeClr val="dk1"/>
                </a:solidFill>
                <a:latin typeface="+mn-lt"/>
                <a:ea typeface="+mn-ea"/>
                <a:cs typeface="+mn-cs"/>
              </a:defRPr>
            </a:lvl2pPr>
            <a:lvl3pPr marL="536575" indent="-174625" algn="l" defTabSz="914378" rtl="0" eaLnBrk="1" latinLnBrk="0" hangingPunct="1">
              <a:lnSpc>
                <a:spcPct val="100000"/>
              </a:lnSpc>
              <a:spcBef>
                <a:spcPts val="0"/>
              </a:spcBef>
              <a:spcAft>
                <a:spcPts val="600"/>
              </a:spcAft>
              <a:buSzPct val="100000"/>
              <a:buFont typeface="Arial" pitchFamily="34" charset="0"/>
              <a:buChar char="•"/>
              <a:defRPr sz="1400" kern="1200">
                <a:solidFill>
                  <a:schemeClr val="dk1"/>
                </a:solidFill>
                <a:latin typeface="+mn-lt"/>
                <a:ea typeface="+mn-ea"/>
                <a:cs typeface="+mn-cs"/>
              </a:defRPr>
            </a:lvl3pPr>
            <a:lvl4pPr marL="717550" indent="-180975" algn="l" defTabSz="914378" rtl="0" eaLnBrk="1" latinLnBrk="0" hangingPunct="1">
              <a:lnSpc>
                <a:spcPct val="100000"/>
              </a:lnSpc>
              <a:spcBef>
                <a:spcPts val="100"/>
              </a:spcBef>
              <a:spcAft>
                <a:spcPts val="100"/>
              </a:spcAft>
              <a:buSzPct val="100000"/>
              <a:buFont typeface="Arial" pitchFamily="34" charset="0"/>
              <a:buChar char="•"/>
              <a:defRPr sz="1200" kern="1200">
                <a:solidFill>
                  <a:schemeClr val="dk1"/>
                </a:solidFill>
                <a:latin typeface="+mn-lt"/>
                <a:ea typeface="+mn-ea"/>
                <a:cs typeface="+mn-cs"/>
              </a:defRPr>
            </a:lvl4pPr>
            <a:lvl5pPr marL="898525" indent="-180975" algn="l" defTabSz="914378" rtl="0" eaLnBrk="1" latinLnBrk="0" hangingPunct="1">
              <a:lnSpc>
                <a:spcPct val="100000"/>
              </a:lnSpc>
              <a:spcBef>
                <a:spcPts val="100"/>
              </a:spcBef>
              <a:spcAft>
                <a:spcPts val="100"/>
              </a:spcAft>
              <a:buSzPct val="100000"/>
              <a:buFont typeface="Arial" pitchFamily="34" charset="0"/>
              <a:buChar char="•"/>
              <a:defRPr sz="1200" kern="1200">
                <a:solidFill>
                  <a:schemeClr val="dk1"/>
                </a:solidFill>
                <a:latin typeface="+mn-lt"/>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algn="ctr"/>
            <a:r>
              <a:rPr lang="fr-FR" b="1" dirty="0"/>
              <a:t>OPCO: opérateurs de compétence:</a:t>
            </a:r>
          </a:p>
          <a:p>
            <a:pPr algn="ctr"/>
            <a:r>
              <a:rPr lang="fr-FR" b="1" dirty="0"/>
              <a:t>AFDAS – ATKO- UNIFORMATION</a:t>
            </a:r>
          </a:p>
          <a:p>
            <a:endParaRPr lang="fr-FR" b="1" dirty="0"/>
          </a:p>
          <a:p>
            <a:pPr>
              <a:buFont typeface="Arial" panose="020B0604020202020204" pitchFamily="34" charset="0"/>
              <a:buChar char="•"/>
              <a:defRPr/>
            </a:pPr>
            <a:r>
              <a:rPr lang="fr-FR" dirty="0">
                <a:solidFill>
                  <a:srgbClr val="000000"/>
                </a:solidFill>
                <a:latin typeface="Marianne"/>
              </a:rPr>
              <a:t>  </a:t>
            </a:r>
            <a:endParaRPr lang="fr-FR" b="1" dirty="0"/>
          </a:p>
          <a:p>
            <a:endParaRPr lang="fr-FR" b="1" dirty="0"/>
          </a:p>
          <a:p>
            <a:endParaRPr lang="fr-FR" b="1" dirty="0"/>
          </a:p>
        </p:txBody>
      </p:sp>
    </p:spTree>
    <p:extLst>
      <p:ext uri="{BB962C8B-B14F-4D97-AF65-F5344CB8AC3E}">
        <p14:creationId xmlns:p14="http://schemas.microsoft.com/office/powerpoint/2010/main" val="417803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0B661B-F5B3-0B51-FE17-B327DD76314F}"/>
              </a:ext>
            </a:extLst>
          </p:cNvPr>
          <p:cNvSpPr>
            <a:spLocks noGrp="1"/>
          </p:cNvSpPr>
          <p:nvPr>
            <p:ph type="title"/>
          </p:nvPr>
        </p:nvSpPr>
        <p:spPr>
          <a:xfrm>
            <a:off x="2279576" y="207183"/>
            <a:ext cx="9126000" cy="960000"/>
          </a:xfrm>
        </p:spPr>
        <p:txBody>
          <a:bodyPr/>
          <a:lstStyle/>
          <a:p>
            <a:pPr algn="ctr"/>
            <a:r>
              <a:rPr lang="fr-FR" dirty="0"/>
              <a:t>Pièces à fournir « emploi en cours »</a:t>
            </a:r>
            <a:br>
              <a:rPr lang="fr-FR" dirty="0"/>
            </a:br>
            <a:r>
              <a:rPr lang="fr-FR" sz="1600" dirty="0"/>
              <a:t>via le compte asso</a:t>
            </a:r>
            <a:endParaRPr lang="fr-FR" dirty="0"/>
          </a:p>
        </p:txBody>
      </p:sp>
      <p:sp>
        <p:nvSpPr>
          <p:cNvPr id="3" name="Espace réservé du pied de page 2">
            <a:extLst>
              <a:ext uri="{FF2B5EF4-FFF2-40B4-BE49-F238E27FC236}">
                <a16:creationId xmlns:a16="http://schemas.microsoft.com/office/drawing/2014/main" id="{E53CED9F-CD3A-DE7E-6501-A9223A547A00}"/>
              </a:ext>
            </a:extLst>
          </p:cNvPr>
          <p:cNvSpPr>
            <a:spLocks noGrp="1"/>
          </p:cNvSpPr>
          <p:nvPr>
            <p:ph type="ftr" sz="quarter" idx="11"/>
          </p:nvPr>
        </p:nvSpPr>
        <p:spPr/>
        <p:txBody>
          <a:bodyPr/>
          <a:lstStyle/>
          <a:p>
            <a:r>
              <a:rPr lang="fr-FR"/>
              <a:t>DRAJES HAUTS-DE-FRANCE - 20 square Friant "les 4 chênes" - 80039 AMIENS CEDEX 01</a:t>
            </a:r>
            <a:endParaRPr lang="fr-FR" dirty="0"/>
          </a:p>
        </p:txBody>
      </p:sp>
      <p:sp>
        <p:nvSpPr>
          <p:cNvPr id="4" name="Espace réservé du contenu 3">
            <a:extLst>
              <a:ext uri="{FF2B5EF4-FFF2-40B4-BE49-F238E27FC236}">
                <a16:creationId xmlns:a16="http://schemas.microsoft.com/office/drawing/2014/main" id="{BD7D13EB-5006-131A-F1F9-BB8F896A7AE4}"/>
              </a:ext>
            </a:extLst>
          </p:cNvPr>
          <p:cNvSpPr>
            <a:spLocks noGrp="1"/>
          </p:cNvSpPr>
          <p:nvPr>
            <p:ph sz="quarter" idx="13"/>
          </p:nvPr>
        </p:nvSpPr>
        <p:spPr>
          <a:xfrm>
            <a:off x="1271464" y="832356"/>
            <a:ext cx="9649072" cy="5981021"/>
          </a:xfrm>
        </p:spPr>
        <p:style>
          <a:lnRef idx="1">
            <a:schemeClr val="accent1"/>
          </a:lnRef>
          <a:fillRef idx="2">
            <a:schemeClr val="accent1"/>
          </a:fillRef>
          <a:effectRef idx="1">
            <a:schemeClr val="accent1"/>
          </a:effectRef>
          <a:fontRef idx="minor">
            <a:schemeClr val="dk1"/>
          </a:fontRef>
        </p:style>
        <p:txBody>
          <a:bodyPr/>
          <a:lstStyle/>
          <a:p>
            <a:pPr marL="342900" marR="61595" indent="-342900">
              <a:lnSpc>
                <a:spcPct val="111000"/>
              </a:lnSpc>
              <a:buClr>
                <a:srgbClr val="1F3864"/>
              </a:buClr>
              <a:buSzPts val="900"/>
              <a:buFont typeface="Courier New" panose="02070309020205020404" pitchFamily="49" charset="0"/>
              <a:buChar char="o"/>
              <a:tabLst>
                <a:tab pos="269875" algn="l"/>
              </a:tabLst>
            </a:pPr>
            <a:r>
              <a:rPr lang="fr-FR" sz="1600" dirty="0">
                <a:ea typeface="Courier New" panose="02070309020205020404" pitchFamily="49" charset="0"/>
              </a:rPr>
              <a:t>Les comptes-rendus d’assemblée générale, bilan et compte de résultats de l’année N-1</a:t>
            </a:r>
          </a:p>
          <a:p>
            <a:pPr marL="342900" marR="60960" indent="-342900">
              <a:lnSpc>
                <a:spcPct val="112000"/>
              </a:lnSpc>
              <a:spcBef>
                <a:spcPts val="15"/>
              </a:spcBef>
              <a:buClr>
                <a:srgbClr val="1F3864"/>
              </a:buClr>
              <a:buSzPts val="900"/>
              <a:buFont typeface="Courier New" panose="02070309020205020404" pitchFamily="49" charset="0"/>
              <a:buChar char="o"/>
              <a:tabLst>
                <a:tab pos="269240" algn="l"/>
              </a:tabLst>
            </a:pPr>
            <a:r>
              <a:rPr lang="fr-FR" sz="1600" dirty="0">
                <a:ea typeface="Courier New" panose="02070309020205020404" pitchFamily="49" charset="0"/>
              </a:rPr>
              <a:t>Le budget prévisionnel de l’année N s'il est différent de celui figurant en annexe de la</a:t>
            </a:r>
          </a:p>
          <a:p>
            <a:pPr marL="342900" marR="60960" indent="-342900">
              <a:lnSpc>
                <a:spcPct val="112000"/>
              </a:lnSpc>
              <a:spcBef>
                <a:spcPts val="15"/>
              </a:spcBef>
              <a:buClr>
                <a:srgbClr val="1F3864"/>
              </a:buClr>
              <a:buSzPts val="900"/>
              <a:buFont typeface="Courier New" panose="02070309020205020404" pitchFamily="49" charset="0"/>
              <a:buChar char="o"/>
              <a:tabLst>
                <a:tab pos="269240" algn="l"/>
              </a:tabLst>
            </a:pPr>
            <a:r>
              <a:rPr lang="fr-FR" sz="1600" dirty="0">
                <a:ea typeface="Courier New" panose="02070309020205020404" pitchFamily="49" charset="0"/>
              </a:rPr>
              <a:t>convention;</a:t>
            </a:r>
          </a:p>
          <a:p>
            <a:pPr marL="342900" marR="61595" indent="-342900">
              <a:lnSpc>
                <a:spcPct val="112000"/>
              </a:lnSpc>
              <a:spcBef>
                <a:spcPts val="20"/>
              </a:spcBef>
              <a:buClr>
                <a:srgbClr val="1F3864"/>
              </a:buClr>
              <a:buSzPts val="900"/>
              <a:buFont typeface="Courier New" panose="02070309020205020404" pitchFamily="49" charset="0"/>
              <a:buChar char="o"/>
              <a:tabLst>
                <a:tab pos="269240" algn="l"/>
              </a:tabLst>
            </a:pPr>
            <a:r>
              <a:rPr lang="fr-FR" sz="1600" spc="-25" dirty="0">
                <a:ea typeface="Courier New" panose="02070309020205020404" pitchFamily="49" charset="0"/>
              </a:rPr>
              <a:t>Le compte-rendu financier (CRF) des actions subventionnées, attesté par le président ou toute personne habilitée, doit être obligatoirement saisi sur la plateforme Le Compte Asso</a:t>
            </a:r>
          </a:p>
          <a:p>
            <a:pPr marL="342900" marR="61595" indent="-342900">
              <a:lnSpc>
                <a:spcPct val="112000"/>
              </a:lnSpc>
              <a:spcBef>
                <a:spcPts val="20"/>
              </a:spcBef>
              <a:buClr>
                <a:srgbClr val="1F3864"/>
              </a:buClr>
              <a:buSzPts val="900"/>
              <a:buFont typeface="Courier New" panose="02070309020205020404" pitchFamily="49" charset="0"/>
              <a:buChar char="o"/>
              <a:tabLst>
                <a:tab pos="269240" algn="l"/>
              </a:tabLst>
            </a:pPr>
            <a:r>
              <a:rPr lang="fr-FR" sz="1600" spc="-25" dirty="0">
                <a:ea typeface="Courier New" panose="02070309020205020404" pitchFamily="49" charset="0"/>
              </a:rPr>
              <a:t> </a:t>
            </a:r>
            <a:r>
              <a:rPr lang="fr-FR" sz="1600" b="1" spc="-25" dirty="0">
                <a:ea typeface="Courier New" panose="02070309020205020404" pitchFamily="49" charset="0"/>
              </a:rPr>
              <a:t>RIB à jour</a:t>
            </a:r>
            <a:endParaRPr lang="fr-FR" sz="1600" b="1" dirty="0">
              <a:ea typeface="Courier New" panose="02070309020205020404" pitchFamily="49" charset="0"/>
            </a:endParaRPr>
          </a:p>
          <a:p>
            <a:pPr marL="342900" marR="61595" indent="-342900">
              <a:lnSpc>
                <a:spcPct val="112000"/>
              </a:lnSpc>
              <a:spcBef>
                <a:spcPts val="20"/>
              </a:spcBef>
              <a:buClr>
                <a:srgbClr val="1F3864"/>
              </a:buClr>
              <a:buSzPts val="900"/>
              <a:buFont typeface="Courier New" panose="02070309020205020404" pitchFamily="49" charset="0"/>
              <a:buChar char="o"/>
              <a:tabLst>
                <a:tab pos="269240" algn="l"/>
              </a:tabLst>
            </a:pPr>
            <a:r>
              <a:rPr lang="fr-FR" sz="1600" spc="-25" dirty="0">
                <a:ea typeface="Courier New" panose="02070309020205020404" pitchFamily="49" charset="0"/>
              </a:rPr>
              <a:t>Les bilans d’activités détaillées du salarié</a:t>
            </a:r>
            <a:endParaRPr lang="fr-FR" sz="1600" dirty="0">
              <a:ea typeface="Courier New" panose="02070309020205020404" pitchFamily="49" charset="0"/>
            </a:endParaRPr>
          </a:p>
          <a:p>
            <a:pPr marL="342900" marR="61595" indent="-342900">
              <a:lnSpc>
                <a:spcPct val="112000"/>
              </a:lnSpc>
              <a:spcBef>
                <a:spcPts val="20"/>
              </a:spcBef>
              <a:buClr>
                <a:srgbClr val="1F3864"/>
              </a:buClr>
              <a:buSzPts val="900"/>
              <a:buFont typeface="Courier New" panose="02070309020205020404" pitchFamily="49" charset="0"/>
              <a:buChar char="o"/>
              <a:tabLst>
                <a:tab pos="269240" algn="l"/>
              </a:tabLst>
            </a:pPr>
            <a:r>
              <a:rPr lang="fr-FR" sz="1600" spc="-25" dirty="0">
                <a:ea typeface="Courier New" panose="02070309020205020404" pitchFamily="49" charset="0"/>
              </a:rPr>
              <a:t>Les trois derniers bulletins de salaire</a:t>
            </a:r>
            <a:endParaRPr lang="fr-FR" sz="1600" dirty="0">
              <a:ea typeface="Courier New" panose="02070309020205020404" pitchFamily="49" charset="0"/>
            </a:endParaRPr>
          </a:p>
          <a:p>
            <a:pPr marL="342900" marR="61595" indent="-342900">
              <a:lnSpc>
                <a:spcPct val="112000"/>
              </a:lnSpc>
              <a:spcBef>
                <a:spcPts val="20"/>
              </a:spcBef>
              <a:buClr>
                <a:srgbClr val="1F3864"/>
              </a:buClr>
              <a:buSzPts val="900"/>
              <a:buFont typeface="Courier New" panose="02070309020205020404" pitchFamily="49" charset="0"/>
              <a:buChar char="o"/>
              <a:tabLst>
                <a:tab pos="269240" algn="l"/>
              </a:tabLst>
            </a:pPr>
            <a:r>
              <a:rPr lang="fr-FR" sz="1600" spc="-25" dirty="0">
                <a:ea typeface="Courier New" panose="02070309020205020404" pitchFamily="49" charset="0"/>
              </a:rPr>
              <a:t>Le tableau </a:t>
            </a:r>
            <a:r>
              <a:rPr lang="fr-FR" sz="1600" b="1" spc="-25" dirty="0">
                <a:ea typeface="Courier New" panose="02070309020205020404" pitchFamily="49" charset="0"/>
              </a:rPr>
              <a:t>reçu par mail du service instructeur</a:t>
            </a:r>
            <a:r>
              <a:rPr lang="fr-FR" sz="1600" spc="-25" dirty="0">
                <a:ea typeface="Courier New" panose="02070309020205020404" pitchFamily="49" charset="0"/>
              </a:rPr>
              <a:t> pour la vérification de l’honorabilité</a:t>
            </a:r>
            <a:endParaRPr lang="fr-FR" sz="1600" dirty="0">
              <a:ea typeface="Courier New" panose="02070309020205020404" pitchFamily="49" charset="0"/>
            </a:endParaRPr>
          </a:p>
          <a:p>
            <a:pPr marL="342900" marR="61595" indent="-342900">
              <a:lnSpc>
                <a:spcPct val="112000"/>
              </a:lnSpc>
              <a:spcBef>
                <a:spcPts val="20"/>
              </a:spcBef>
              <a:buClr>
                <a:srgbClr val="1F3864"/>
              </a:buClr>
              <a:buSzPts val="900"/>
              <a:buFont typeface="Courier New" panose="02070309020205020404" pitchFamily="49" charset="0"/>
              <a:buChar char="o"/>
              <a:tabLst>
                <a:tab pos="269240" algn="l"/>
              </a:tabLst>
            </a:pPr>
            <a:r>
              <a:rPr lang="fr-FR" sz="1600" spc="-25" dirty="0">
                <a:ea typeface="Courier New" panose="02070309020205020404" pitchFamily="49" charset="0"/>
              </a:rPr>
              <a:t>Une attestation de maintien dans l’emploi</a:t>
            </a:r>
            <a:endParaRPr lang="fr-FR" sz="1600" dirty="0">
              <a:ea typeface="Courier New" panose="02070309020205020404" pitchFamily="49" charset="0"/>
            </a:endParaRPr>
          </a:p>
          <a:p>
            <a:pPr marL="342900" marR="61595" indent="-342900">
              <a:lnSpc>
                <a:spcPct val="112000"/>
              </a:lnSpc>
              <a:spcBef>
                <a:spcPts val="20"/>
              </a:spcBef>
              <a:buClr>
                <a:srgbClr val="1F3864"/>
              </a:buClr>
              <a:buSzPts val="900"/>
              <a:buFont typeface="Courier New" panose="02070309020205020404" pitchFamily="49" charset="0"/>
              <a:buChar char="o"/>
              <a:tabLst>
                <a:tab pos="269240" algn="l"/>
              </a:tabLst>
            </a:pPr>
            <a:r>
              <a:rPr lang="fr-FR" sz="1600" spc="-25" dirty="0">
                <a:ea typeface="Courier New" panose="02070309020205020404" pitchFamily="49" charset="0"/>
              </a:rPr>
              <a:t>Un certificat de formation attestant que l’employeur et le salarié ont bien suivi le module de formation à la prévention des violences à caractère sexiste et sexuel dans le sport en 2024 . Ou une attestation reçue </a:t>
            </a:r>
            <a:r>
              <a:rPr lang="fr-FR" sz="1600" b="1" spc="-25" dirty="0">
                <a:ea typeface="Courier New" panose="02070309020205020404" pitchFamily="49" charset="0"/>
              </a:rPr>
              <a:t>par mail du service instructeur</a:t>
            </a:r>
            <a:r>
              <a:rPr lang="fr-FR" sz="1600" spc="-25" dirty="0">
                <a:ea typeface="Courier New" panose="02070309020205020404" pitchFamily="49" charset="0"/>
              </a:rPr>
              <a:t> s’engageant à faire la formation pour le 31 décembre 2025. Cela concerne le salarié et le dirigeant de l’association.</a:t>
            </a:r>
            <a:endParaRPr lang="fr-FR" sz="1600" dirty="0">
              <a:ea typeface="Courier New" panose="02070309020205020404" pitchFamily="49" charset="0"/>
            </a:endParaRPr>
          </a:p>
          <a:p>
            <a:pPr marL="342900" marR="61595" indent="-342900">
              <a:lnSpc>
                <a:spcPct val="112000"/>
              </a:lnSpc>
              <a:spcBef>
                <a:spcPts val="20"/>
              </a:spcBef>
              <a:buClr>
                <a:srgbClr val="1F3864"/>
              </a:buClr>
              <a:buSzPts val="900"/>
              <a:buFont typeface="Courier New" panose="02070309020205020404" pitchFamily="49" charset="0"/>
              <a:buChar char="o"/>
              <a:tabLst>
                <a:tab pos="269240" algn="l"/>
              </a:tabLst>
            </a:pPr>
            <a:r>
              <a:rPr lang="fr-FR" sz="1600" b="1" spc="-25" dirty="0">
                <a:ea typeface="Calibri" panose="020F0502020204030204" pitchFamily="34" charset="0"/>
              </a:rPr>
              <a:t>ESS uniquement : </a:t>
            </a:r>
            <a:r>
              <a:rPr lang="fr-FR" sz="1600" spc="-25" dirty="0">
                <a:ea typeface="Courier New" panose="02070309020205020404" pitchFamily="49" charset="0"/>
              </a:rPr>
              <a:t>Un certificat d’entrée en formation pour le salarié dans le cadre des modules obligatoires sur l’insertion par le sport. Ou une attestation reçue </a:t>
            </a:r>
            <a:r>
              <a:rPr lang="fr-FR" sz="1600" b="1" spc="-25" dirty="0">
                <a:ea typeface="Courier New" panose="02070309020205020404" pitchFamily="49" charset="0"/>
              </a:rPr>
              <a:t>par mail du service instructeur</a:t>
            </a:r>
            <a:r>
              <a:rPr lang="fr-FR" sz="1600" spc="-25" dirty="0">
                <a:ea typeface="Courier New" panose="02070309020205020404" pitchFamily="49" charset="0"/>
              </a:rPr>
              <a:t> s’engageant à commencer la formation dans le cadre des modules obligatoires sur l’insertion par le sport d’ici la fin de l’année. L’attestation devra être signé par le salarié et le président de l’association.</a:t>
            </a:r>
          </a:p>
          <a:p>
            <a:pPr marL="1060450" marR="61595" lvl="3" indent="-342900">
              <a:lnSpc>
                <a:spcPct val="112000"/>
              </a:lnSpc>
              <a:spcBef>
                <a:spcPts val="20"/>
              </a:spcBef>
              <a:buClr>
                <a:srgbClr val="1F3864"/>
              </a:buClr>
              <a:buSzPts val="900"/>
              <a:buFont typeface="Courier New" panose="02070309020205020404" pitchFamily="49" charset="0"/>
              <a:buChar char="o"/>
              <a:tabLst>
                <a:tab pos="269240" algn="l"/>
              </a:tabLst>
            </a:pPr>
            <a:endParaRPr lang="fr-FR" sz="800" dirty="0">
              <a:ea typeface="Courier New" panose="02070309020205020404" pitchFamily="49" charset="0"/>
            </a:endParaRPr>
          </a:p>
          <a:p>
            <a:pPr marR="60325">
              <a:lnSpc>
                <a:spcPct val="115000"/>
              </a:lnSpc>
              <a:spcBef>
                <a:spcPts val="5"/>
              </a:spcBef>
              <a:tabLst>
                <a:tab pos="184785" algn="l"/>
                <a:tab pos="525780" algn="l"/>
              </a:tabLst>
            </a:pPr>
            <a:r>
              <a:rPr lang="fr-FR" sz="1600" dirty="0">
                <a:ea typeface="Calibri" panose="020F0502020204030204" pitchFamily="34" charset="0"/>
              </a:rPr>
              <a:t> </a:t>
            </a:r>
          </a:p>
          <a:p>
            <a:pPr marR="61595">
              <a:lnSpc>
                <a:spcPct val="112000"/>
              </a:lnSpc>
              <a:spcBef>
                <a:spcPts val="20"/>
              </a:spcBef>
              <a:tabLst>
                <a:tab pos="269240" algn="l"/>
              </a:tabLst>
            </a:pPr>
            <a:endParaRPr lang="fr-FR" sz="1600" dirty="0">
              <a:ea typeface="Calibri" panose="020F0502020204030204" pitchFamily="34" charset="0"/>
            </a:endParaRPr>
          </a:p>
          <a:p>
            <a:endParaRPr lang="fr-FR" dirty="0"/>
          </a:p>
        </p:txBody>
      </p:sp>
    </p:spTree>
    <p:extLst>
      <p:ext uri="{BB962C8B-B14F-4D97-AF65-F5344CB8AC3E}">
        <p14:creationId xmlns:p14="http://schemas.microsoft.com/office/powerpoint/2010/main" val="407597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BE9215-48DB-AA28-5BB8-BBD8D168EA8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6D94A44-C708-3AF5-3340-E9326BE18862}"/>
              </a:ext>
            </a:extLst>
          </p:cNvPr>
          <p:cNvSpPr>
            <a:spLocks noGrp="1"/>
          </p:cNvSpPr>
          <p:nvPr>
            <p:ph type="title"/>
          </p:nvPr>
        </p:nvSpPr>
        <p:spPr>
          <a:xfrm>
            <a:off x="1703512" y="151928"/>
            <a:ext cx="9126000" cy="960000"/>
          </a:xfrm>
        </p:spPr>
        <p:txBody>
          <a:bodyPr/>
          <a:lstStyle/>
          <a:p>
            <a:pPr algn="ctr"/>
            <a:r>
              <a:rPr lang="fr-FR" dirty="0"/>
              <a:t>Pièces à fournir « création »</a:t>
            </a:r>
            <a:br>
              <a:rPr lang="fr-FR" dirty="0"/>
            </a:br>
            <a:r>
              <a:rPr lang="fr-FR" sz="1600" dirty="0"/>
              <a:t>via le compte asso</a:t>
            </a:r>
          </a:p>
        </p:txBody>
      </p:sp>
      <p:sp>
        <p:nvSpPr>
          <p:cNvPr id="3" name="Espace réservé du pied de page 2">
            <a:extLst>
              <a:ext uri="{FF2B5EF4-FFF2-40B4-BE49-F238E27FC236}">
                <a16:creationId xmlns:a16="http://schemas.microsoft.com/office/drawing/2014/main" id="{D7385248-C397-5819-7DC9-9B564BCE1FC0}"/>
              </a:ext>
            </a:extLst>
          </p:cNvPr>
          <p:cNvSpPr>
            <a:spLocks noGrp="1"/>
          </p:cNvSpPr>
          <p:nvPr>
            <p:ph type="ftr" sz="quarter" idx="11"/>
          </p:nvPr>
        </p:nvSpPr>
        <p:spPr/>
        <p:txBody>
          <a:bodyPr/>
          <a:lstStyle/>
          <a:p>
            <a:r>
              <a:rPr lang="fr-FR"/>
              <a:t>DRAJES HAUTS-DE-FRANCE - 20 square Friant "les 4 chênes" - 80039 AMIENS CEDEX 01</a:t>
            </a:r>
            <a:endParaRPr lang="fr-FR" dirty="0"/>
          </a:p>
        </p:txBody>
      </p:sp>
      <p:sp>
        <p:nvSpPr>
          <p:cNvPr id="4" name="Espace réservé du contenu 3">
            <a:extLst>
              <a:ext uri="{FF2B5EF4-FFF2-40B4-BE49-F238E27FC236}">
                <a16:creationId xmlns:a16="http://schemas.microsoft.com/office/drawing/2014/main" id="{3D6F319A-DFE5-CB37-B9B4-CCDE302B5F76}"/>
              </a:ext>
            </a:extLst>
          </p:cNvPr>
          <p:cNvSpPr>
            <a:spLocks noGrp="1"/>
          </p:cNvSpPr>
          <p:nvPr>
            <p:ph sz="quarter" idx="13"/>
          </p:nvPr>
        </p:nvSpPr>
        <p:spPr>
          <a:xfrm>
            <a:off x="1531334" y="1340768"/>
            <a:ext cx="9124950" cy="5397352"/>
          </a:xfrm>
          <a:ln/>
        </p:spPr>
        <p:style>
          <a:lnRef idx="1">
            <a:schemeClr val="accent2"/>
          </a:lnRef>
          <a:fillRef idx="2">
            <a:schemeClr val="accent2"/>
          </a:fillRef>
          <a:effectRef idx="1">
            <a:schemeClr val="accent2"/>
          </a:effectRef>
          <a:fontRef idx="minor">
            <a:schemeClr val="dk1"/>
          </a:fontRef>
        </p:style>
        <p:txBody>
          <a:bodyPr/>
          <a:lstStyle/>
          <a:p>
            <a:pPr marL="742950" marR="59690" lvl="1" indent="-285750">
              <a:lnSpc>
                <a:spcPct val="110000"/>
              </a:lnSpc>
              <a:spcBef>
                <a:spcPts val="160"/>
              </a:spcBef>
              <a:buClr>
                <a:srgbClr val="1F3864"/>
              </a:buClr>
              <a:buSzPts val="900"/>
              <a:buFont typeface="Courier New" panose="02070309020205020404" pitchFamily="49" charset="0"/>
              <a:buChar char="o"/>
              <a:tabLst>
                <a:tab pos="269875" algn="l"/>
              </a:tabLst>
            </a:pPr>
            <a:r>
              <a:rPr lang="fr-FR" dirty="0">
                <a:solidFill>
                  <a:schemeClr val="tx1"/>
                </a:solidFill>
                <a:ea typeface="Courier New" panose="02070309020205020404" pitchFamily="49" charset="0"/>
              </a:rPr>
              <a:t>La</a:t>
            </a:r>
            <a:r>
              <a:rPr lang="fr-FR" spc="-15"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fiche</a:t>
            </a:r>
            <a:r>
              <a:rPr lang="fr-FR" spc="-2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de</a:t>
            </a:r>
            <a:r>
              <a:rPr lang="fr-FR" spc="-1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poste</a:t>
            </a:r>
            <a:r>
              <a:rPr lang="fr-FR" spc="-15"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et</a:t>
            </a:r>
            <a:r>
              <a:rPr lang="fr-FR" spc="-1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le</a:t>
            </a:r>
            <a:r>
              <a:rPr lang="fr-FR" spc="-2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contrat</a:t>
            </a:r>
            <a:r>
              <a:rPr lang="fr-FR" spc="-1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de</a:t>
            </a:r>
            <a:r>
              <a:rPr lang="fr-FR" spc="-5"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travail</a:t>
            </a:r>
            <a:r>
              <a:rPr lang="fr-FR" spc="-2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signé</a:t>
            </a:r>
            <a:r>
              <a:rPr lang="fr-FR" spc="-2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(s’il</a:t>
            </a:r>
            <a:r>
              <a:rPr lang="fr-FR" spc="-1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n’est</a:t>
            </a:r>
            <a:r>
              <a:rPr lang="fr-FR" spc="-1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pas signé</a:t>
            </a:r>
            <a:r>
              <a:rPr lang="fr-FR" spc="-2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au</a:t>
            </a:r>
            <a:r>
              <a:rPr lang="fr-FR" spc="-2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moment</a:t>
            </a:r>
            <a:r>
              <a:rPr lang="fr-FR" spc="-1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du</a:t>
            </a:r>
            <a:r>
              <a:rPr lang="fr-FR" spc="-5"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dépôt</a:t>
            </a:r>
            <a:r>
              <a:rPr lang="fr-FR" spc="-15"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de la demande, il devra être fourni signé pour la mise en paiement (juillet 2025) ;</a:t>
            </a:r>
          </a:p>
          <a:p>
            <a:pPr marL="742950" marR="61595" lvl="1" indent="-285750">
              <a:lnSpc>
                <a:spcPct val="112000"/>
              </a:lnSpc>
              <a:spcBef>
                <a:spcPts val="30"/>
              </a:spcBef>
              <a:buClr>
                <a:srgbClr val="1F3864"/>
              </a:buClr>
              <a:buSzPts val="900"/>
              <a:buFont typeface="Courier New" panose="02070309020205020404" pitchFamily="49" charset="0"/>
              <a:buChar char="o"/>
              <a:tabLst>
                <a:tab pos="269875" algn="l"/>
              </a:tabLst>
            </a:pPr>
            <a:r>
              <a:rPr lang="fr-FR" dirty="0">
                <a:solidFill>
                  <a:schemeClr val="tx1"/>
                </a:solidFill>
                <a:ea typeface="Courier New" panose="02070309020205020404" pitchFamily="49" charset="0"/>
              </a:rPr>
              <a:t>Un RIB dont l’intitulé correspond à celui de la structure porteuse du dossier (</a:t>
            </a:r>
            <a:r>
              <a:rPr lang="fr-FR" b="1" dirty="0">
                <a:solidFill>
                  <a:schemeClr val="tx1"/>
                </a:solidFill>
                <a:ea typeface="Courier New" panose="02070309020205020404" pitchFamily="49" charset="0"/>
              </a:rPr>
              <a:t>Attention</a:t>
            </a:r>
            <a:r>
              <a:rPr lang="fr-FR" b="1" spc="-5"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 sans ce RIB conforme, vous vous exposez à un rejet de votre dossier ou un retard de </a:t>
            </a:r>
            <a:r>
              <a:rPr lang="fr-FR" spc="-10" dirty="0">
                <a:solidFill>
                  <a:schemeClr val="tx1"/>
                </a:solidFill>
                <a:ea typeface="Courier New" panose="02070309020205020404" pitchFamily="49" charset="0"/>
              </a:rPr>
              <a:t>paiement)</a:t>
            </a:r>
            <a:endParaRPr lang="fr-FR" dirty="0">
              <a:solidFill>
                <a:schemeClr val="tx1"/>
              </a:solidFill>
              <a:ea typeface="Courier New" panose="02070309020205020404" pitchFamily="49" charset="0"/>
            </a:endParaRPr>
          </a:p>
          <a:p>
            <a:pPr marL="742950" lvl="1" indent="-285750">
              <a:spcBef>
                <a:spcPts val="10"/>
              </a:spcBef>
              <a:buClr>
                <a:srgbClr val="1F3864"/>
              </a:buClr>
              <a:buSzPts val="900"/>
              <a:buFont typeface="Courier New" panose="02070309020205020404" pitchFamily="49" charset="0"/>
              <a:buChar char="o"/>
              <a:tabLst>
                <a:tab pos="268605" algn="l"/>
              </a:tabLst>
            </a:pPr>
            <a:r>
              <a:rPr lang="fr-FR" dirty="0">
                <a:solidFill>
                  <a:schemeClr val="tx1"/>
                </a:solidFill>
                <a:ea typeface="Courier New" panose="02070309020205020404" pitchFamily="49" charset="0"/>
              </a:rPr>
              <a:t>Le</a:t>
            </a:r>
            <a:r>
              <a:rPr lang="fr-FR" spc="-3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projet</a:t>
            </a:r>
            <a:r>
              <a:rPr lang="fr-FR" spc="-2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de</a:t>
            </a:r>
            <a:r>
              <a:rPr lang="fr-FR" spc="-3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l’association</a:t>
            </a:r>
            <a:r>
              <a:rPr lang="fr-FR" spc="-15"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=&gt;</a:t>
            </a:r>
            <a:r>
              <a:rPr lang="fr-FR" spc="-3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qui</a:t>
            </a:r>
            <a:r>
              <a:rPr lang="fr-FR" spc="-3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n’est</a:t>
            </a:r>
            <a:r>
              <a:rPr lang="fr-FR" spc="-2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pas</a:t>
            </a:r>
            <a:r>
              <a:rPr lang="fr-FR" spc="-2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le</a:t>
            </a:r>
            <a:r>
              <a:rPr lang="fr-FR" spc="-25"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compte</a:t>
            </a:r>
            <a:r>
              <a:rPr lang="fr-FR" spc="-25"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rendu</a:t>
            </a:r>
            <a:r>
              <a:rPr lang="fr-FR" spc="-15"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de</a:t>
            </a:r>
            <a:r>
              <a:rPr lang="fr-FR" spc="-2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l’assemblée</a:t>
            </a:r>
            <a:r>
              <a:rPr lang="fr-FR" spc="-10" dirty="0">
                <a:solidFill>
                  <a:schemeClr val="tx1"/>
                </a:solidFill>
                <a:ea typeface="Courier New" panose="02070309020205020404" pitchFamily="49" charset="0"/>
              </a:rPr>
              <a:t> générale.</a:t>
            </a:r>
            <a:endParaRPr lang="fr-FR" dirty="0">
              <a:solidFill>
                <a:schemeClr val="tx1"/>
              </a:solidFill>
              <a:ea typeface="Courier New" panose="02070309020205020404" pitchFamily="49" charset="0"/>
            </a:endParaRPr>
          </a:p>
          <a:p>
            <a:pPr marL="742950" marR="59055" lvl="1" indent="-285750">
              <a:lnSpc>
                <a:spcPct val="112000"/>
              </a:lnSpc>
              <a:spcBef>
                <a:spcPts val="140"/>
              </a:spcBef>
              <a:buClr>
                <a:srgbClr val="1F3864"/>
              </a:buClr>
              <a:buSzPts val="900"/>
              <a:buFont typeface="Courier New" panose="02070309020205020404" pitchFamily="49" charset="0"/>
              <a:buChar char="o"/>
              <a:tabLst>
                <a:tab pos="269875" algn="l"/>
              </a:tabLst>
            </a:pPr>
            <a:r>
              <a:rPr lang="fr-FR" dirty="0">
                <a:solidFill>
                  <a:schemeClr val="tx1"/>
                </a:solidFill>
                <a:ea typeface="Courier New" panose="02070309020205020404" pitchFamily="49" charset="0"/>
              </a:rPr>
              <a:t>Le compte-rendu de l’AG ainsi que la </a:t>
            </a:r>
            <a:r>
              <a:rPr lang="fr-FR" b="1" dirty="0">
                <a:solidFill>
                  <a:schemeClr val="tx1"/>
                </a:solidFill>
                <a:ea typeface="Courier New" panose="02070309020205020404" pitchFamily="49" charset="0"/>
              </a:rPr>
              <a:t>liste à jour </a:t>
            </a:r>
            <a:r>
              <a:rPr lang="fr-FR" dirty="0">
                <a:solidFill>
                  <a:schemeClr val="tx1"/>
                </a:solidFill>
                <a:ea typeface="Courier New" panose="02070309020205020404" pitchFamily="49" charset="0"/>
              </a:rPr>
              <a:t>des dirigeants avec les noms (</a:t>
            </a:r>
            <a:r>
              <a:rPr lang="fr-FR" b="1" i="1" dirty="0">
                <a:solidFill>
                  <a:schemeClr val="tx1"/>
                </a:solidFill>
                <a:ea typeface="Courier New" panose="02070309020205020404" pitchFamily="49" charset="0"/>
              </a:rPr>
              <a:t>noms de jeunes filles </a:t>
            </a:r>
            <a:r>
              <a:rPr lang="fr-FR" i="1" dirty="0">
                <a:solidFill>
                  <a:schemeClr val="tx1"/>
                </a:solidFill>
                <a:ea typeface="Courier New" panose="02070309020205020404" pitchFamily="49" charset="0"/>
              </a:rPr>
              <a:t>pour les dirigeantes</a:t>
            </a:r>
            <a:r>
              <a:rPr lang="fr-FR" dirty="0">
                <a:solidFill>
                  <a:schemeClr val="tx1"/>
                </a:solidFill>
                <a:ea typeface="Courier New" panose="02070309020205020404" pitchFamily="49" charset="0"/>
              </a:rPr>
              <a:t>), prénoms, date et lieu de naissance pour permettre le contrôle de l’honorabilité des dirigeants (conditionnalité de subvention). Ces documents doivent</a:t>
            </a:r>
            <a:r>
              <a:rPr lang="fr-FR" spc="145"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être</a:t>
            </a:r>
            <a:r>
              <a:rPr lang="fr-FR" spc="14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fournis</a:t>
            </a:r>
            <a:r>
              <a:rPr lang="fr-FR" spc="145"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au</a:t>
            </a:r>
            <a:r>
              <a:rPr lang="fr-FR" spc="15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dépôt</a:t>
            </a:r>
            <a:r>
              <a:rPr lang="fr-FR" spc="15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du</a:t>
            </a:r>
            <a:r>
              <a:rPr lang="fr-FR" spc="14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dossier</a:t>
            </a:r>
            <a:r>
              <a:rPr lang="fr-FR" spc="155"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pour</a:t>
            </a:r>
            <a:r>
              <a:rPr lang="fr-FR" spc="145"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que</a:t>
            </a:r>
            <a:r>
              <a:rPr lang="fr-FR" spc="15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ce</a:t>
            </a:r>
            <a:r>
              <a:rPr lang="fr-FR" spc="150" dirty="0">
                <a:solidFill>
                  <a:schemeClr val="tx1"/>
                </a:solidFill>
                <a:ea typeface="Courier New" panose="02070309020205020404" pitchFamily="49" charset="0"/>
              </a:rPr>
              <a:t> </a:t>
            </a:r>
            <a:r>
              <a:rPr lang="fr-FR" dirty="0">
                <a:solidFill>
                  <a:schemeClr val="tx1"/>
                </a:solidFill>
                <a:ea typeface="Courier New" panose="02070309020205020404" pitchFamily="49" charset="0"/>
              </a:rPr>
              <a:t>dernier</a:t>
            </a:r>
            <a:r>
              <a:rPr lang="fr-FR" spc="160" dirty="0">
                <a:solidFill>
                  <a:schemeClr val="tx1"/>
                </a:solidFill>
                <a:ea typeface="Courier New" panose="02070309020205020404" pitchFamily="49" charset="0"/>
              </a:rPr>
              <a:t> </a:t>
            </a:r>
            <a:r>
              <a:rPr lang="fr-FR" b="1" dirty="0">
                <a:solidFill>
                  <a:schemeClr val="tx1"/>
                </a:solidFill>
                <a:ea typeface="Courier New" panose="02070309020205020404" pitchFamily="49" charset="0"/>
              </a:rPr>
              <a:t>soit</a:t>
            </a:r>
            <a:r>
              <a:rPr lang="fr-FR" b="1" spc="155" dirty="0">
                <a:solidFill>
                  <a:schemeClr val="tx1"/>
                </a:solidFill>
                <a:ea typeface="Courier New" panose="02070309020205020404" pitchFamily="49" charset="0"/>
              </a:rPr>
              <a:t> </a:t>
            </a:r>
            <a:r>
              <a:rPr lang="fr-FR" b="1" dirty="0">
                <a:solidFill>
                  <a:schemeClr val="tx1"/>
                </a:solidFill>
                <a:ea typeface="Courier New" panose="02070309020205020404" pitchFamily="49" charset="0"/>
              </a:rPr>
              <a:t>considéré</a:t>
            </a:r>
            <a:r>
              <a:rPr lang="fr-FR" b="1" spc="155" dirty="0">
                <a:solidFill>
                  <a:schemeClr val="tx1"/>
                </a:solidFill>
                <a:ea typeface="Courier New" panose="02070309020205020404" pitchFamily="49" charset="0"/>
              </a:rPr>
              <a:t> </a:t>
            </a:r>
            <a:r>
              <a:rPr lang="fr-FR" b="1" dirty="0">
                <a:solidFill>
                  <a:schemeClr val="tx1"/>
                </a:solidFill>
                <a:ea typeface="Courier New" panose="02070309020205020404" pitchFamily="49" charset="0"/>
              </a:rPr>
              <a:t>comme</a:t>
            </a:r>
            <a:r>
              <a:rPr lang="fr-FR" sz="2000" dirty="0">
                <a:solidFill>
                  <a:schemeClr val="tx1"/>
                </a:solidFill>
                <a:ea typeface="Courier New" panose="02070309020205020404" pitchFamily="49" charset="0"/>
              </a:rPr>
              <a:t> </a:t>
            </a:r>
            <a:r>
              <a:rPr lang="fr-FR" b="1" spc="-10" dirty="0">
                <a:solidFill>
                  <a:schemeClr val="tx1"/>
                </a:solidFill>
                <a:ea typeface="Calibri" panose="020F0502020204030204" pitchFamily="34" charset="0"/>
              </a:rPr>
              <a:t>recevable.</a:t>
            </a:r>
            <a:endParaRPr lang="fr-FR" dirty="0">
              <a:solidFill>
                <a:schemeClr val="tx1"/>
              </a:solidFill>
              <a:ea typeface="Calibri" panose="020F0502020204030204" pitchFamily="34" charset="0"/>
            </a:endParaRPr>
          </a:p>
          <a:p>
            <a:pPr marL="342900" marR="61595" indent="-342900">
              <a:lnSpc>
                <a:spcPct val="111000"/>
              </a:lnSpc>
              <a:buClr>
                <a:srgbClr val="1F3864"/>
              </a:buClr>
              <a:buSzPts val="900"/>
              <a:buFont typeface="Courier New" panose="02070309020205020404" pitchFamily="49" charset="0"/>
              <a:buChar char="o"/>
              <a:tabLst>
                <a:tab pos="269875" algn="l"/>
              </a:tabLst>
            </a:pPr>
            <a:r>
              <a:rPr lang="fr-FR" sz="1600" dirty="0">
                <a:solidFill>
                  <a:schemeClr val="tx1"/>
                </a:solidFill>
                <a:ea typeface="Courier New" panose="02070309020205020404" pitchFamily="49" charset="0"/>
              </a:rPr>
              <a:t>Le bilan financier à N-1 et le budget prévisionnel faisant apparaître le poste du salarié et les différentes aides sollicitées et/ou obtenues ;</a:t>
            </a:r>
          </a:p>
          <a:p>
            <a:pPr marL="342900" marR="60960" indent="-342900">
              <a:lnSpc>
                <a:spcPct val="112000"/>
              </a:lnSpc>
              <a:spcBef>
                <a:spcPts val="15"/>
              </a:spcBef>
              <a:buClr>
                <a:srgbClr val="1F3864"/>
              </a:buClr>
              <a:buSzPts val="900"/>
              <a:buFont typeface="Courier New" panose="02070309020205020404" pitchFamily="49" charset="0"/>
              <a:buChar char="o"/>
              <a:tabLst>
                <a:tab pos="269240" algn="l"/>
              </a:tabLst>
            </a:pPr>
            <a:r>
              <a:rPr lang="fr-FR" sz="1600" dirty="0">
                <a:solidFill>
                  <a:schemeClr val="tx1"/>
                </a:solidFill>
                <a:ea typeface="Courier New" panose="02070309020205020404" pitchFamily="49" charset="0"/>
              </a:rPr>
              <a:t>Une</a:t>
            </a:r>
            <a:r>
              <a:rPr lang="fr-FR" sz="1600" spc="-20" dirty="0">
                <a:solidFill>
                  <a:schemeClr val="tx1"/>
                </a:solidFill>
                <a:ea typeface="Courier New" panose="02070309020205020404" pitchFamily="49" charset="0"/>
              </a:rPr>
              <a:t> </a:t>
            </a:r>
            <a:r>
              <a:rPr lang="fr-FR" sz="1600" u="sng" dirty="0">
                <a:solidFill>
                  <a:schemeClr val="tx1"/>
                </a:solidFill>
                <a:uFill>
                  <a:solidFill>
                    <a:srgbClr val="1F3864"/>
                  </a:solidFill>
                </a:uFill>
                <a:ea typeface="Courier New" panose="02070309020205020404" pitchFamily="49" charset="0"/>
              </a:rPr>
              <a:t>attestation</a:t>
            </a:r>
            <a:r>
              <a:rPr lang="fr-FR" sz="1600" u="sng" spc="-10" dirty="0">
                <a:solidFill>
                  <a:schemeClr val="tx1"/>
                </a:solidFill>
                <a:uFill>
                  <a:solidFill>
                    <a:srgbClr val="1F3864"/>
                  </a:solidFill>
                </a:uFill>
                <a:ea typeface="Courier New" panose="02070309020205020404" pitchFamily="49" charset="0"/>
              </a:rPr>
              <a:t> </a:t>
            </a:r>
            <a:r>
              <a:rPr lang="fr-FR" sz="1600" u="sng" dirty="0">
                <a:solidFill>
                  <a:schemeClr val="tx1"/>
                </a:solidFill>
                <a:uFill>
                  <a:solidFill>
                    <a:srgbClr val="1F3864"/>
                  </a:solidFill>
                </a:uFill>
                <a:ea typeface="Courier New" panose="02070309020205020404" pitchFamily="49" charset="0"/>
              </a:rPr>
              <a:t>sur</a:t>
            </a:r>
            <a:r>
              <a:rPr lang="fr-FR" sz="1600" u="sng" spc="-5" dirty="0">
                <a:solidFill>
                  <a:schemeClr val="tx1"/>
                </a:solidFill>
                <a:uFill>
                  <a:solidFill>
                    <a:srgbClr val="1F3864"/>
                  </a:solidFill>
                </a:uFill>
                <a:ea typeface="Courier New" panose="02070309020205020404" pitchFamily="49" charset="0"/>
              </a:rPr>
              <a:t> </a:t>
            </a:r>
            <a:r>
              <a:rPr lang="fr-FR" sz="1600" u="sng" dirty="0">
                <a:solidFill>
                  <a:schemeClr val="tx1"/>
                </a:solidFill>
                <a:uFill>
                  <a:solidFill>
                    <a:srgbClr val="1F3864"/>
                  </a:solidFill>
                </a:uFill>
                <a:ea typeface="Courier New" panose="02070309020205020404" pitchFamily="49" charset="0"/>
              </a:rPr>
              <a:t>l’honneur</a:t>
            </a:r>
            <a:r>
              <a:rPr lang="fr-FR" sz="1600" u="sng" spc="-20" dirty="0">
                <a:solidFill>
                  <a:schemeClr val="tx1"/>
                </a:solidFill>
                <a:uFill>
                  <a:solidFill>
                    <a:srgbClr val="1F3864"/>
                  </a:solidFill>
                </a:uFill>
                <a:ea typeface="Courier New" panose="02070309020205020404" pitchFamily="49" charset="0"/>
              </a:rPr>
              <a:t> </a:t>
            </a:r>
            <a:r>
              <a:rPr lang="fr-FR" sz="1600" u="sng" dirty="0">
                <a:solidFill>
                  <a:schemeClr val="tx1"/>
                </a:solidFill>
                <a:uFill>
                  <a:solidFill>
                    <a:srgbClr val="1F3864"/>
                  </a:solidFill>
                </a:uFill>
                <a:ea typeface="Courier New" panose="02070309020205020404" pitchFamily="49" charset="0"/>
              </a:rPr>
              <a:t>relative</a:t>
            </a:r>
            <a:r>
              <a:rPr lang="fr-FR" sz="1600" u="sng" spc="-15" dirty="0">
                <a:solidFill>
                  <a:schemeClr val="tx1"/>
                </a:solidFill>
                <a:uFill>
                  <a:solidFill>
                    <a:srgbClr val="1F3864"/>
                  </a:solidFill>
                </a:uFill>
                <a:ea typeface="Courier New" panose="02070309020205020404" pitchFamily="49" charset="0"/>
              </a:rPr>
              <a:t> </a:t>
            </a:r>
            <a:r>
              <a:rPr lang="fr-FR" sz="1600" u="sng" dirty="0">
                <a:solidFill>
                  <a:schemeClr val="tx1"/>
                </a:solidFill>
                <a:uFill>
                  <a:solidFill>
                    <a:srgbClr val="1F3864"/>
                  </a:solidFill>
                </a:uFill>
                <a:ea typeface="Courier New" panose="02070309020205020404" pitchFamily="49" charset="0"/>
              </a:rPr>
              <a:t>au</a:t>
            </a:r>
            <a:r>
              <a:rPr lang="fr-FR" sz="1600" u="sng" spc="-5" dirty="0">
                <a:solidFill>
                  <a:schemeClr val="tx1"/>
                </a:solidFill>
                <a:uFill>
                  <a:solidFill>
                    <a:srgbClr val="1F3864"/>
                  </a:solidFill>
                </a:uFill>
                <a:ea typeface="Courier New" panose="02070309020205020404" pitchFamily="49" charset="0"/>
              </a:rPr>
              <a:t> </a:t>
            </a:r>
            <a:r>
              <a:rPr lang="fr-FR" sz="1600" u="sng" dirty="0">
                <a:solidFill>
                  <a:schemeClr val="tx1"/>
                </a:solidFill>
                <a:uFill>
                  <a:solidFill>
                    <a:srgbClr val="1F3864"/>
                  </a:solidFill>
                </a:uFill>
                <a:ea typeface="Courier New" panose="02070309020205020404" pitchFamily="49" charset="0"/>
              </a:rPr>
              <a:t>non</a:t>
            </a:r>
            <a:r>
              <a:rPr lang="fr-FR" sz="1600" u="sng" spc="-20" dirty="0">
                <a:solidFill>
                  <a:schemeClr val="tx1"/>
                </a:solidFill>
                <a:uFill>
                  <a:solidFill>
                    <a:srgbClr val="1F3864"/>
                  </a:solidFill>
                </a:uFill>
                <a:ea typeface="Courier New" panose="02070309020205020404" pitchFamily="49" charset="0"/>
              </a:rPr>
              <a:t> </a:t>
            </a:r>
            <a:r>
              <a:rPr lang="fr-FR" sz="1600" u="sng" dirty="0">
                <a:solidFill>
                  <a:schemeClr val="tx1"/>
                </a:solidFill>
                <a:uFill>
                  <a:solidFill>
                    <a:srgbClr val="1F3864"/>
                  </a:solidFill>
                </a:uFill>
                <a:ea typeface="Courier New" panose="02070309020205020404" pitchFamily="49" charset="0"/>
              </a:rPr>
              <a:t>cumul</a:t>
            </a:r>
            <a:r>
              <a:rPr lang="fr-FR" sz="1600" u="sng" spc="-5" dirty="0">
                <a:solidFill>
                  <a:schemeClr val="tx1"/>
                </a:solidFill>
                <a:uFill>
                  <a:solidFill>
                    <a:srgbClr val="1F3864"/>
                  </a:solidFill>
                </a:uFill>
                <a:ea typeface="Courier New" panose="02070309020205020404" pitchFamily="49" charset="0"/>
              </a:rPr>
              <a:t> </a:t>
            </a:r>
            <a:r>
              <a:rPr lang="fr-FR" sz="1600" u="sng" dirty="0">
                <a:solidFill>
                  <a:schemeClr val="tx1"/>
                </a:solidFill>
                <a:uFill>
                  <a:solidFill>
                    <a:srgbClr val="1F3864"/>
                  </a:solidFill>
                </a:uFill>
                <a:ea typeface="Courier New" panose="02070309020205020404" pitchFamily="49" charset="0"/>
              </a:rPr>
              <a:t>des</a:t>
            </a:r>
            <a:r>
              <a:rPr lang="fr-FR" sz="1600" u="sng" spc="-10" dirty="0">
                <a:solidFill>
                  <a:schemeClr val="tx1"/>
                </a:solidFill>
                <a:uFill>
                  <a:solidFill>
                    <a:srgbClr val="1F3864"/>
                  </a:solidFill>
                </a:uFill>
                <a:ea typeface="Courier New" panose="02070309020205020404" pitchFamily="49" charset="0"/>
              </a:rPr>
              <a:t> </a:t>
            </a:r>
            <a:r>
              <a:rPr lang="fr-FR" sz="1600" u="sng" dirty="0">
                <a:solidFill>
                  <a:schemeClr val="tx1"/>
                </a:solidFill>
                <a:uFill>
                  <a:solidFill>
                    <a:srgbClr val="1F3864"/>
                  </a:solidFill>
                </a:uFill>
                <a:ea typeface="Courier New" panose="02070309020205020404" pitchFamily="49" charset="0"/>
              </a:rPr>
              <a:t>aides</a:t>
            </a:r>
            <a:r>
              <a:rPr lang="fr-FR" sz="1600" u="sng" spc="-10" dirty="0">
                <a:solidFill>
                  <a:schemeClr val="tx1"/>
                </a:solidFill>
                <a:uFill>
                  <a:solidFill>
                    <a:srgbClr val="1F3864"/>
                  </a:solidFill>
                </a:uFill>
                <a:ea typeface="Courier New" panose="02070309020205020404" pitchFamily="49" charset="0"/>
              </a:rPr>
              <a:t> </a:t>
            </a:r>
            <a:r>
              <a:rPr lang="fr-FR" sz="1600" u="sng" dirty="0">
                <a:solidFill>
                  <a:schemeClr val="tx1"/>
                </a:solidFill>
                <a:uFill>
                  <a:solidFill>
                    <a:srgbClr val="1F3864"/>
                  </a:solidFill>
                </a:uFill>
                <a:ea typeface="Courier New" panose="02070309020205020404" pitchFamily="49" charset="0"/>
              </a:rPr>
              <a:t>à</a:t>
            </a:r>
            <a:r>
              <a:rPr lang="fr-FR" sz="1600" u="sng" spc="-10" dirty="0">
                <a:solidFill>
                  <a:schemeClr val="tx1"/>
                </a:solidFill>
                <a:uFill>
                  <a:solidFill>
                    <a:srgbClr val="1F3864"/>
                  </a:solidFill>
                </a:uFill>
                <a:ea typeface="Courier New" panose="02070309020205020404" pitchFamily="49" charset="0"/>
              </a:rPr>
              <a:t> </a:t>
            </a:r>
            <a:r>
              <a:rPr lang="fr-FR" sz="1600" u="sng" dirty="0">
                <a:solidFill>
                  <a:schemeClr val="tx1"/>
                </a:solidFill>
                <a:uFill>
                  <a:solidFill>
                    <a:srgbClr val="1F3864"/>
                  </a:solidFill>
                </a:uFill>
                <a:ea typeface="Courier New" panose="02070309020205020404" pitchFamily="49" charset="0"/>
              </a:rPr>
              <a:t>l’emploi</a:t>
            </a:r>
            <a:r>
              <a:rPr lang="fr-FR" sz="1600" spc="-10" dirty="0">
                <a:solidFill>
                  <a:schemeClr val="tx1"/>
                </a:solidFill>
                <a:ea typeface="Courier New" panose="02070309020205020404" pitchFamily="49" charset="0"/>
              </a:rPr>
              <a:t> </a:t>
            </a:r>
          </a:p>
          <a:p>
            <a:pPr marL="342900" marR="60960" indent="-342900">
              <a:lnSpc>
                <a:spcPct val="112000"/>
              </a:lnSpc>
              <a:spcBef>
                <a:spcPts val="15"/>
              </a:spcBef>
              <a:buClr>
                <a:srgbClr val="1F3864"/>
              </a:buClr>
              <a:buSzPts val="900"/>
              <a:buFont typeface="Courier New" panose="02070309020205020404" pitchFamily="49" charset="0"/>
              <a:buChar char="o"/>
              <a:tabLst>
                <a:tab pos="269240" algn="l"/>
              </a:tabLst>
            </a:pPr>
            <a:r>
              <a:rPr lang="fr-FR" sz="1600" dirty="0">
                <a:solidFill>
                  <a:schemeClr val="tx1"/>
                </a:solidFill>
                <a:ea typeface="Courier New" panose="02070309020205020404" pitchFamily="49" charset="0"/>
              </a:rPr>
              <a:t>Pour</a:t>
            </a:r>
            <a:r>
              <a:rPr lang="fr-FR" sz="1600" spc="-25" dirty="0">
                <a:solidFill>
                  <a:schemeClr val="tx1"/>
                </a:solidFill>
                <a:ea typeface="Courier New" panose="02070309020205020404" pitchFamily="49" charset="0"/>
              </a:rPr>
              <a:t> </a:t>
            </a:r>
            <a:r>
              <a:rPr lang="fr-FR" sz="1600" dirty="0">
                <a:solidFill>
                  <a:schemeClr val="tx1"/>
                </a:solidFill>
                <a:ea typeface="Courier New" panose="02070309020205020404" pitchFamily="49" charset="0"/>
              </a:rPr>
              <a:t>les</a:t>
            </a:r>
            <a:r>
              <a:rPr lang="fr-FR" sz="1600" spc="-20" dirty="0">
                <a:solidFill>
                  <a:schemeClr val="tx1"/>
                </a:solidFill>
                <a:ea typeface="Courier New" panose="02070309020205020404" pitchFamily="49" charset="0"/>
              </a:rPr>
              <a:t> </a:t>
            </a:r>
            <a:r>
              <a:rPr lang="fr-FR" sz="1600" dirty="0">
                <a:solidFill>
                  <a:schemeClr val="tx1"/>
                </a:solidFill>
                <a:ea typeface="Courier New" panose="02070309020205020404" pitchFamily="49" charset="0"/>
              </a:rPr>
              <a:t>missions</a:t>
            </a:r>
            <a:r>
              <a:rPr lang="fr-FR" sz="1600" spc="-25" dirty="0">
                <a:solidFill>
                  <a:schemeClr val="tx1"/>
                </a:solidFill>
                <a:ea typeface="Courier New" panose="02070309020205020404" pitchFamily="49" charset="0"/>
              </a:rPr>
              <a:t> </a:t>
            </a:r>
            <a:r>
              <a:rPr lang="fr-FR" sz="1600" dirty="0">
                <a:solidFill>
                  <a:schemeClr val="tx1"/>
                </a:solidFill>
                <a:ea typeface="Courier New" panose="02070309020205020404" pitchFamily="49" charset="0"/>
              </a:rPr>
              <a:t>d’encadrement</a:t>
            </a:r>
            <a:r>
              <a:rPr lang="fr-FR" sz="1600" spc="-10" dirty="0">
                <a:solidFill>
                  <a:schemeClr val="tx1"/>
                </a:solidFill>
                <a:ea typeface="Courier New" panose="02070309020205020404" pitchFamily="49" charset="0"/>
              </a:rPr>
              <a:t> </a:t>
            </a:r>
            <a:r>
              <a:rPr lang="fr-FR" sz="1600" dirty="0">
                <a:solidFill>
                  <a:schemeClr val="tx1"/>
                </a:solidFill>
                <a:ea typeface="Courier New" panose="02070309020205020404" pitchFamily="49" charset="0"/>
              </a:rPr>
              <a:t>sportif,</a:t>
            </a:r>
            <a:r>
              <a:rPr lang="fr-FR" sz="1600" spc="-10" dirty="0">
                <a:solidFill>
                  <a:schemeClr val="tx1"/>
                </a:solidFill>
                <a:ea typeface="Courier New" panose="02070309020205020404" pitchFamily="49" charset="0"/>
              </a:rPr>
              <a:t> </a:t>
            </a:r>
            <a:r>
              <a:rPr lang="fr-FR" sz="1600" dirty="0">
                <a:solidFill>
                  <a:schemeClr val="tx1"/>
                </a:solidFill>
                <a:ea typeface="Courier New" panose="02070309020205020404" pitchFamily="49" charset="0"/>
              </a:rPr>
              <a:t>la</a:t>
            </a:r>
            <a:r>
              <a:rPr lang="fr-FR" sz="1600" spc="-25" dirty="0">
                <a:solidFill>
                  <a:schemeClr val="tx1"/>
                </a:solidFill>
                <a:ea typeface="Courier New" panose="02070309020205020404" pitchFamily="49" charset="0"/>
              </a:rPr>
              <a:t> </a:t>
            </a:r>
            <a:r>
              <a:rPr lang="fr-FR" sz="1600" dirty="0">
                <a:solidFill>
                  <a:schemeClr val="tx1"/>
                </a:solidFill>
                <a:ea typeface="Courier New" panose="02070309020205020404" pitchFamily="49" charset="0"/>
              </a:rPr>
              <a:t>détention</a:t>
            </a:r>
            <a:r>
              <a:rPr lang="fr-FR" sz="1600" spc="-20" dirty="0">
                <a:solidFill>
                  <a:schemeClr val="tx1"/>
                </a:solidFill>
                <a:ea typeface="Courier New" panose="02070309020205020404" pitchFamily="49" charset="0"/>
              </a:rPr>
              <a:t> </a:t>
            </a:r>
            <a:r>
              <a:rPr lang="fr-FR" sz="1600" dirty="0">
                <a:solidFill>
                  <a:schemeClr val="tx1"/>
                </a:solidFill>
                <a:ea typeface="Courier New" panose="02070309020205020404" pitchFamily="49" charset="0"/>
              </a:rPr>
              <a:t>de</a:t>
            </a:r>
            <a:r>
              <a:rPr lang="fr-FR" sz="1600" spc="-25" dirty="0">
                <a:solidFill>
                  <a:schemeClr val="tx1"/>
                </a:solidFill>
                <a:ea typeface="Courier New" panose="02070309020205020404" pitchFamily="49" charset="0"/>
              </a:rPr>
              <a:t> </a:t>
            </a:r>
            <a:r>
              <a:rPr lang="fr-FR" sz="1600" dirty="0">
                <a:solidFill>
                  <a:schemeClr val="tx1"/>
                </a:solidFill>
                <a:ea typeface="Courier New" panose="02070309020205020404" pitchFamily="49" charset="0"/>
              </a:rPr>
              <a:t>la</a:t>
            </a:r>
            <a:r>
              <a:rPr lang="fr-FR" sz="1600" spc="-20" dirty="0">
                <a:solidFill>
                  <a:schemeClr val="tx1"/>
                </a:solidFill>
                <a:ea typeface="Courier New" panose="02070309020205020404" pitchFamily="49" charset="0"/>
              </a:rPr>
              <a:t> </a:t>
            </a:r>
            <a:r>
              <a:rPr lang="fr-FR" sz="1600" u="sng" dirty="0">
                <a:solidFill>
                  <a:schemeClr val="tx1"/>
                </a:solidFill>
                <a:uFill>
                  <a:solidFill>
                    <a:srgbClr val="1F3864"/>
                  </a:solidFill>
                </a:uFill>
                <a:ea typeface="Courier New" panose="02070309020205020404" pitchFamily="49" charset="0"/>
              </a:rPr>
              <a:t>carte</a:t>
            </a:r>
            <a:r>
              <a:rPr lang="fr-FR" sz="1600" u="sng" spc="-25" dirty="0">
                <a:solidFill>
                  <a:schemeClr val="tx1"/>
                </a:solidFill>
                <a:uFill>
                  <a:solidFill>
                    <a:srgbClr val="1F3864"/>
                  </a:solidFill>
                </a:uFill>
                <a:ea typeface="Courier New" panose="02070309020205020404" pitchFamily="49" charset="0"/>
              </a:rPr>
              <a:t> </a:t>
            </a:r>
            <a:r>
              <a:rPr lang="fr-FR" sz="1600" u="sng" dirty="0">
                <a:solidFill>
                  <a:schemeClr val="tx1"/>
                </a:solidFill>
                <a:uFill>
                  <a:solidFill>
                    <a:srgbClr val="1F3864"/>
                  </a:solidFill>
                </a:uFill>
                <a:ea typeface="Courier New" panose="02070309020205020404" pitchFamily="49" charset="0"/>
              </a:rPr>
              <a:t>professionnelle</a:t>
            </a:r>
            <a:r>
              <a:rPr lang="fr-FR" sz="1600" spc="-20" dirty="0">
                <a:solidFill>
                  <a:schemeClr val="tx1"/>
                </a:solidFill>
                <a:ea typeface="Courier New" panose="02070309020205020404" pitchFamily="49" charset="0"/>
              </a:rPr>
              <a:t> </a:t>
            </a:r>
            <a:r>
              <a:rPr lang="fr-FR" sz="1600" dirty="0">
                <a:solidFill>
                  <a:schemeClr val="tx1"/>
                </a:solidFill>
                <a:ea typeface="Courier New" panose="02070309020205020404" pitchFamily="49" charset="0"/>
              </a:rPr>
              <a:t>en</a:t>
            </a:r>
            <a:r>
              <a:rPr lang="fr-FR" sz="1600" spc="-25" dirty="0">
                <a:solidFill>
                  <a:schemeClr val="tx1"/>
                </a:solidFill>
                <a:ea typeface="Courier New" panose="02070309020205020404" pitchFamily="49" charset="0"/>
              </a:rPr>
              <a:t> </a:t>
            </a:r>
            <a:r>
              <a:rPr lang="fr-FR" sz="1600" dirty="0">
                <a:solidFill>
                  <a:schemeClr val="tx1"/>
                </a:solidFill>
                <a:ea typeface="Courier New" panose="02070309020205020404" pitchFamily="49" charset="0"/>
              </a:rPr>
              <a:t>cours de validité est requise et à fournir (qualifications conformes à la nature de l’activité encadrée et autorisation d’encadrement )</a:t>
            </a:r>
          </a:p>
          <a:p>
            <a:pPr marL="269240" marR="61595">
              <a:lnSpc>
                <a:spcPct val="112000"/>
              </a:lnSpc>
              <a:spcBef>
                <a:spcPts val="20"/>
              </a:spcBef>
              <a:tabLst>
                <a:tab pos="269240" algn="l"/>
              </a:tabLst>
            </a:pPr>
            <a:r>
              <a:rPr lang="fr-FR" sz="900" dirty="0">
                <a:solidFill>
                  <a:schemeClr val="tx1"/>
                </a:solidFill>
                <a:latin typeface="Calibri" panose="020F0502020204030204" pitchFamily="34" charset="0"/>
                <a:ea typeface="Calibri" panose="020F0502020204030204" pitchFamily="34" charset="0"/>
              </a:rPr>
              <a:t> </a:t>
            </a:r>
            <a:endParaRPr lang="fr-FR" sz="1100" dirty="0">
              <a:solidFill>
                <a:schemeClr val="tx1"/>
              </a:solidFill>
              <a:latin typeface="Calibri" panose="020F0502020204030204" pitchFamily="34" charset="0"/>
              <a:ea typeface="Calibri" panose="020F0502020204030204" pitchFamily="34" charset="0"/>
            </a:endParaRPr>
          </a:p>
          <a:p>
            <a:endParaRPr lang="fr-FR" dirty="0"/>
          </a:p>
        </p:txBody>
      </p:sp>
    </p:spTree>
    <p:extLst>
      <p:ext uri="{BB962C8B-B14F-4D97-AF65-F5344CB8AC3E}">
        <p14:creationId xmlns:p14="http://schemas.microsoft.com/office/powerpoint/2010/main" val="2333578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8ED34-E6AD-5FCB-7A01-9977AAA0715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4947AC6-CD9B-72D9-E1CA-BA5B716B6BC6}"/>
              </a:ext>
            </a:extLst>
          </p:cNvPr>
          <p:cNvSpPr>
            <a:spLocks noGrp="1"/>
          </p:cNvSpPr>
          <p:nvPr>
            <p:ph type="title"/>
          </p:nvPr>
        </p:nvSpPr>
        <p:spPr/>
        <p:txBody>
          <a:bodyPr/>
          <a:lstStyle/>
          <a:p>
            <a:r>
              <a:rPr lang="fr-FR" dirty="0"/>
              <a:t>Les « référents » campagne ANS « emploi »:</a:t>
            </a:r>
          </a:p>
        </p:txBody>
      </p:sp>
      <p:sp>
        <p:nvSpPr>
          <p:cNvPr id="3" name="Espace réservé du pied de page 2">
            <a:extLst>
              <a:ext uri="{FF2B5EF4-FFF2-40B4-BE49-F238E27FC236}">
                <a16:creationId xmlns:a16="http://schemas.microsoft.com/office/drawing/2014/main" id="{3A223BAB-1C11-E1C8-4EF1-F740A5EDBB61}"/>
              </a:ext>
            </a:extLst>
          </p:cNvPr>
          <p:cNvSpPr>
            <a:spLocks noGrp="1"/>
          </p:cNvSpPr>
          <p:nvPr>
            <p:ph type="ftr" sz="quarter" idx="11"/>
          </p:nvPr>
        </p:nvSpPr>
        <p:spPr/>
        <p:txBody>
          <a:bodyPr/>
          <a:lstStyle/>
          <a:p>
            <a:r>
              <a:rPr lang="fr-FR" sz="800" b="1" dirty="0">
                <a:latin typeface="Calibri" panose="020F0502020204030204" pitchFamily="34" charset="0"/>
                <a:cs typeface="Calibri" panose="020F0502020204030204" pitchFamily="34" charset="0"/>
              </a:rPr>
              <a:t>DRAJES HAUTS-DE-FRANCE – 75 rue de la Vallée, Bâtiment C, 6</a:t>
            </a:r>
            <a:r>
              <a:rPr lang="fr-FR" sz="800" b="1" baseline="30000" dirty="0">
                <a:latin typeface="Calibri" panose="020F0502020204030204" pitchFamily="34" charset="0"/>
                <a:cs typeface="Calibri" panose="020F0502020204030204" pitchFamily="34" charset="0"/>
              </a:rPr>
              <a:t>ème</a:t>
            </a:r>
            <a:r>
              <a:rPr lang="fr-FR" sz="800" b="1" dirty="0">
                <a:latin typeface="Calibri" panose="020F0502020204030204" pitchFamily="34" charset="0"/>
                <a:cs typeface="Calibri" panose="020F0502020204030204" pitchFamily="34" charset="0"/>
              </a:rPr>
              <a:t> étage - 80000 AMIENS</a:t>
            </a:r>
            <a:endParaRPr lang="fr-FR" dirty="0"/>
          </a:p>
        </p:txBody>
      </p:sp>
      <p:sp>
        <p:nvSpPr>
          <p:cNvPr id="4" name="Espace réservé du contenu 3">
            <a:extLst>
              <a:ext uri="{FF2B5EF4-FFF2-40B4-BE49-F238E27FC236}">
                <a16:creationId xmlns:a16="http://schemas.microsoft.com/office/drawing/2014/main" id="{50BB94FC-9BED-79DA-0A72-76C0A5DC369F}"/>
              </a:ext>
            </a:extLst>
          </p:cNvPr>
          <p:cNvSpPr>
            <a:spLocks noGrp="1"/>
          </p:cNvSpPr>
          <p:nvPr>
            <p:ph sz="quarter" idx="13"/>
          </p:nvPr>
        </p:nvSpPr>
        <p:spPr/>
        <p:txBody>
          <a:bodyPr/>
          <a:lstStyle/>
          <a:p>
            <a:r>
              <a:rPr lang="fr-FR" dirty="0"/>
              <a:t>SDJES 02: Jean-Pascal MICHAUD: </a:t>
            </a:r>
            <a:r>
              <a:rPr lang="fr-FR" dirty="0">
                <a:hlinkClick r:id="rId2"/>
              </a:rPr>
              <a:t>Jean-Pascal.Michaud@ac-amiens.fr</a:t>
            </a:r>
            <a:r>
              <a:rPr lang="fr-FR" dirty="0"/>
              <a:t> </a:t>
            </a:r>
          </a:p>
          <a:p>
            <a:r>
              <a:rPr lang="fr-FR" dirty="0"/>
              <a:t>SDJES 59: Kevin BERDAL: </a:t>
            </a:r>
            <a:r>
              <a:rPr lang="fr-FR" dirty="0">
                <a:hlinkClick r:id="rId3"/>
              </a:rPr>
              <a:t>kevin.berdal@ac-lille.fr</a:t>
            </a:r>
            <a:endParaRPr lang="fr-FR" dirty="0"/>
          </a:p>
          <a:p>
            <a:r>
              <a:rPr lang="fr-FR" dirty="0"/>
              <a:t>SDJES 60: Anne- Sophie DEVILLIER : </a:t>
            </a:r>
            <a:r>
              <a:rPr lang="fr-FR" dirty="0">
                <a:hlinkClick r:id="rId4"/>
              </a:rPr>
              <a:t>anne-sophie.devillier@ac-amiens.fr</a:t>
            </a:r>
            <a:endParaRPr lang="fr-FR" dirty="0"/>
          </a:p>
          <a:p>
            <a:r>
              <a:rPr lang="fr-FR" dirty="0"/>
              <a:t>SDJES 62: Stanislas DUPUICH: </a:t>
            </a:r>
            <a:r>
              <a:rPr lang="fr-FR" dirty="0">
                <a:hlinkClick r:id="rId5"/>
              </a:rPr>
              <a:t>sdjes62.ans@ac-lille.fr</a:t>
            </a:r>
            <a:endParaRPr lang="fr-FR" dirty="0"/>
          </a:p>
          <a:p>
            <a:r>
              <a:rPr lang="fr-FR" dirty="0"/>
              <a:t>SDJES 80: Daniel CHAREYRON: </a:t>
            </a:r>
            <a:r>
              <a:rPr lang="fr-FR" dirty="0">
                <a:hlinkClick r:id="rId6"/>
              </a:rPr>
              <a:t>Daniel.Chareyron@ac-amiens.fr</a:t>
            </a:r>
            <a:r>
              <a:rPr lang="fr-FR" dirty="0"/>
              <a:t> </a:t>
            </a:r>
          </a:p>
          <a:p>
            <a:r>
              <a:rPr lang="fr-FR" dirty="0"/>
              <a:t>DRAJES: Hugo BARRUE: </a:t>
            </a:r>
            <a:r>
              <a:rPr lang="fr-FR" dirty="0">
                <a:hlinkClick r:id="rId7"/>
              </a:rPr>
              <a:t>Hugo.Barrue@region-academique-hdf.fr</a:t>
            </a:r>
            <a:endParaRPr lang="fr-FR" dirty="0"/>
          </a:p>
          <a:p>
            <a:endParaRPr lang="fr-FR" dirty="0"/>
          </a:p>
        </p:txBody>
      </p:sp>
    </p:spTree>
    <p:extLst>
      <p:ext uri="{BB962C8B-B14F-4D97-AF65-F5344CB8AC3E}">
        <p14:creationId xmlns:p14="http://schemas.microsoft.com/office/powerpoint/2010/main" val="425929779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1365</Words>
  <Application>Microsoft Office PowerPoint</Application>
  <PresentationFormat>Grand écran</PresentationFormat>
  <Paragraphs>144</Paragraphs>
  <Slides>9</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9</vt:i4>
      </vt:variant>
    </vt:vector>
  </HeadingPairs>
  <TitlesOfParts>
    <vt:vector size="16" baseType="lpstr">
      <vt:lpstr>Aptos</vt:lpstr>
      <vt:lpstr>Aptos Display</vt:lpstr>
      <vt:lpstr>Arial</vt:lpstr>
      <vt:lpstr>Calibri</vt:lpstr>
      <vt:lpstr>Courier New</vt:lpstr>
      <vt:lpstr>Marianne</vt:lpstr>
      <vt:lpstr>Thème Office</vt:lpstr>
      <vt:lpstr>Présentation PowerPoint</vt:lpstr>
      <vt:lpstr>Orientations 2025 Les dispositifs mobilisables</vt:lpstr>
      <vt:lpstr>Emploi ANS classique</vt:lpstr>
      <vt:lpstr>Les emplois en cours (23-24)</vt:lpstr>
      <vt:lpstr>Les formations obligatoires: VSS</vt:lpstr>
      <vt:lpstr>Les formations obligatoires: Emplois socio-sport</vt:lpstr>
      <vt:lpstr>Pièces à fournir « emploi en cours » via le compte asso</vt:lpstr>
      <vt:lpstr>Pièces à fournir « création » via le compte asso</vt:lpstr>
      <vt:lpstr>Les « référents » campagne ANS « emploi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Sylvie Delforge</dc:creator>
  <cp:lastModifiedBy>Sylvie Delforge</cp:lastModifiedBy>
  <cp:revision>1</cp:revision>
  <dcterms:created xsi:type="dcterms:W3CDTF">2025-05-05T13:10:23Z</dcterms:created>
  <dcterms:modified xsi:type="dcterms:W3CDTF">2025-05-05T13:12:07Z</dcterms:modified>
</cp:coreProperties>
</file>