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9" r:id="rId4"/>
    <p:sldId id="258" r:id="rId5"/>
    <p:sldId id="259" r:id="rId6"/>
    <p:sldId id="260" r:id="rId7"/>
    <p:sldId id="264" r:id="rId8"/>
    <p:sldId id="265" r:id="rId9"/>
    <p:sldId id="262" r:id="rId10"/>
    <p:sldId id="270" r:id="rId11"/>
    <p:sldId id="263" r:id="rId12"/>
    <p:sldId id="266" r:id="rId13"/>
    <p:sldId id="267" r:id="rId14"/>
    <p:sldId id="268" r:id="rId15"/>
    <p:sldId id="261"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D4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296"/>
  </p:normalViewPr>
  <p:slideViewPr>
    <p:cSldViewPr snapToGrid="0" snapToObjects="1">
      <p:cViewPr varScale="1">
        <p:scale>
          <a:sx n="73" d="100"/>
          <a:sy n="73" d="100"/>
        </p:scale>
        <p:origin x="3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C0477F-6566-6F44-B0D3-DFF93F6DC55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5568325-AB81-6540-9997-8F6E38217C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8E48728-B464-BC44-9E41-709E66FA59F9}"/>
              </a:ext>
            </a:extLst>
          </p:cNvPr>
          <p:cNvSpPr>
            <a:spLocks noGrp="1"/>
          </p:cNvSpPr>
          <p:nvPr>
            <p:ph type="dt" sz="half" idx="10"/>
          </p:nvPr>
        </p:nvSpPr>
        <p:spPr/>
        <p:txBody>
          <a:bodyPr/>
          <a:lstStyle/>
          <a:p>
            <a:fld id="{E007D620-34D9-B747-8E4E-10CC95AFC2D6}" type="datetimeFigureOut">
              <a:rPr lang="fr-FR" smtClean="0"/>
              <a:t>02/05/2022</a:t>
            </a:fld>
            <a:endParaRPr lang="fr-FR"/>
          </a:p>
        </p:txBody>
      </p:sp>
      <p:sp>
        <p:nvSpPr>
          <p:cNvPr id="5" name="Espace réservé du pied de page 4">
            <a:extLst>
              <a:ext uri="{FF2B5EF4-FFF2-40B4-BE49-F238E27FC236}">
                <a16:creationId xmlns:a16="http://schemas.microsoft.com/office/drawing/2014/main" id="{B3BCA9F8-5388-AE4A-9D32-B6DC97427FD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88AFC04-8459-2B4D-AB96-E94C7E5EC6E8}"/>
              </a:ext>
            </a:extLst>
          </p:cNvPr>
          <p:cNvSpPr>
            <a:spLocks noGrp="1"/>
          </p:cNvSpPr>
          <p:nvPr>
            <p:ph type="sldNum" sz="quarter" idx="12"/>
          </p:nvPr>
        </p:nvSpPr>
        <p:spPr/>
        <p:txBody>
          <a:bodyPr/>
          <a:lstStyle/>
          <a:p>
            <a:fld id="{1F8F9DFB-96F8-F54B-9B46-9E6D1D72173D}" type="slidenum">
              <a:rPr lang="fr-FR" smtClean="0"/>
              <a:t>‹N°›</a:t>
            </a:fld>
            <a:endParaRPr lang="fr-FR"/>
          </a:p>
        </p:txBody>
      </p:sp>
    </p:spTree>
    <p:extLst>
      <p:ext uri="{BB962C8B-B14F-4D97-AF65-F5344CB8AC3E}">
        <p14:creationId xmlns:p14="http://schemas.microsoft.com/office/powerpoint/2010/main" val="3155542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C0F1FF-7E32-5F41-8D8C-92A3F50C710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99A85BF-4C26-8843-B2D9-5ED34B246B3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484FE3F-BB09-034A-B825-55C93CB2984A}"/>
              </a:ext>
            </a:extLst>
          </p:cNvPr>
          <p:cNvSpPr>
            <a:spLocks noGrp="1"/>
          </p:cNvSpPr>
          <p:nvPr>
            <p:ph type="dt" sz="half" idx="10"/>
          </p:nvPr>
        </p:nvSpPr>
        <p:spPr/>
        <p:txBody>
          <a:bodyPr/>
          <a:lstStyle/>
          <a:p>
            <a:fld id="{E007D620-34D9-B747-8E4E-10CC95AFC2D6}" type="datetimeFigureOut">
              <a:rPr lang="fr-FR" smtClean="0"/>
              <a:t>02/05/2022</a:t>
            </a:fld>
            <a:endParaRPr lang="fr-FR"/>
          </a:p>
        </p:txBody>
      </p:sp>
      <p:sp>
        <p:nvSpPr>
          <p:cNvPr id="5" name="Espace réservé du pied de page 4">
            <a:extLst>
              <a:ext uri="{FF2B5EF4-FFF2-40B4-BE49-F238E27FC236}">
                <a16:creationId xmlns:a16="http://schemas.microsoft.com/office/drawing/2014/main" id="{2E031C99-9CF4-9D44-B27A-8CA1ED7B83A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6AA4D19-0708-C045-A072-56055938562D}"/>
              </a:ext>
            </a:extLst>
          </p:cNvPr>
          <p:cNvSpPr>
            <a:spLocks noGrp="1"/>
          </p:cNvSpPr>
          <p:nvPr>
            <p:ph type="sldNum" sz="quarter" idx="12"/>
          </p:nvPr>
        </p:nvSpPr>
        <p:spPr/>
        <p:txBody>
          <a:bodyPr/>
          <a:lstStyle/>
          <a:p>
            <a:fld id="{1F8F9DFB-96F8-F54B-9B46-9E6D1D72173D}" type="slidenum">
              <a:rPr lang="fr-FR" smtClean="0"/>
              <a:t>‹N°›</a:t>
            </a:fld>
            <a:endParaRPr lang="fr-FR"/>
          </a:p>
        </p:txBody>
      </p:sp>
    </p:spTree>
    <p:extLst>
      <p:ext uri="{BB962C8B-B14F-4D97-AF65-F5344CB8AC3E}">
        <p14:creationId xmlns:p14="http://schemas.microsoft.com/office/powerpoint/2010/main" val="2622904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81BA067-DDC7-5746-8356-26C1599800C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A7C3547-3D91-A947-B610-F5B15C11F01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D05D70C-1841-6746-9249-7FC47CD78D9F}"/>
              </a:ext>
            </a:extLst>
          </p:cNvPr>
          <p:cNvSpPr>
            <a:spLocks noGrp="1"/>
          </p:cNvSpPr>
          <p:nvPr>
            <p:ph type="dt" sz="half" idx="10"/>
          </p:nvPr>
        </p:nvSpPr>
        <p:spPr/>
        <p:txBody>
          <a:bodyPr/>
          <a:lstStyle/>
          <a:p>
            <a:fld id="{E007D620-34D9-B747-8E4E-10CC95AFC2D6}" type="datetimeFigureOut">
              <a:rPr lang="fr-FR" smtClean="0"/>
              <a:t>02/05/2022</a:t>
            </a:fld>
            <a:endParaRPr lang="fr-FR"/>
          </a:p>
        </p:txBody>
      </p:sp>
      <p:sp>
        <p:nvSpPr>
          <p:cNvPr id="5" name="Espace réservé du pied de page 4">
            <a:extLst>
              <a:ext uri="{FF2B5EF4-FFF2-40B4-BE49-F238E27FC236}">
                <a16:creationId xmlns:a16="http://schemas.microsoft.com/office/drawing/2014/main" id="{039A3F10-B800-E942-84BE-9B9BF677B3B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247D36B-88EE-854D-BECE-ABA5A4B923A5}"/>
              </a:ext>
            </a:extLst>
          </p:cNvPr>
          <p:cNvSpPr>
            <a:spLocks noGrp="1"/>
          </p:cNvSpPr>
          <p:nvPr>
            <p:ph type="sldNum" sz="quarter" idx="12"/>
          </p:nvPr>
        </p:nvSpPr>
        <p:spPr/>
        <p:txBody>
          <a:bodyPr/>
          <a:lstStyle/>
          <a:p>
            <a:fld id="{1F8F9DFB-96F8-F54B-9B46-9E6D1D72173D}" type="slidenum">
              <a:rPr lang="fr-FR" smtClean="0"/>
              <a:t>‹N°›</a:t>
            </a:fld>
            <a:endParaRPr lang="fr-FR"/>
          </a:p>
        </p:txBody>
      </p:sp>
    </p:spTree>
    <p:extLst>
      <p:ext uri="{BB962C8B-B14F-4D97-AF65-F5344CB8AC3E}">
        <p14:creationId xmlns:p14="http://schemas.microsoft.com/office/powerpoint/2010/main" val="2314530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A0511C-C430-7042-A1F8-F1C9C8B275D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3CFB3C5-3C59-3F47-998B-D088C82B97F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FF628F-A543-7F44-B79A-0EBCF7562B19}"/>
              </a:ext>
            </a:extLst>
          </p:cNvPr>
          <p:cNvSpPr>
            <a:spLocks noGrp="1"/>
          </p:cNvSpPr>
          <p:nvPr>
            <p:ph type="dt" sz="half" idx="10"/>
          </p:nvPr>
        </p:nvSpPr>
        <p:spPr/>
        <p:txBody>
          <a:bodyPr/>
          <a:lstStyle/>
          <a:p>
            <a:fld id="{E007D620-34D9-B747-8E4E-10CC95AFC2D6}" type="datetimeFigureOut">
              <a:rPr lang="fr-FR" smtClean="0"/>
              <a:t>02/05/2022</a:t>
            </a:fld>
            <a:endParaRPr lang="fr-FR"/>
          </a:p>
        </p:txBody>
      </p:sp>
      <p:sp>
        <p:nvSpPr>
          <p:cNvPr id="5" name="Espace réservé du pied de page 4">
            <a:extLst>
              <a:ext uri="{FF2B5EF4-FFF2-40B4-BE49-F238E27FC236}">
                <a16:creationId xmlns:a16="http://schemas.microsoft.com/office/drawing/2014/main" id="{7E2D4289-B345-A240-B36B-B82765B5779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FE6D90F-F7B2-044D-894D-1B5C0E07A990}"/>
              </a:ext>
            </a:extLst>
          </p:cNvPr>
          <p:cNvSpPr>
            <a:spLocks noGrp="1"/>
          </p:cNvSpPr>
          <p:nvPr>
            <p:ph type="sldNum" sz="quarter" idx="12"/>
          </p:nvPr>
        </p:nvSpPr>
        <p:spPr/>
        <p:txBody>
          <a:bodyPr/>
          <a:lstStyle/>
          <a:p>
            <a:fld id="{1F8F9DFB-96F8-F54B-9B46-9E6D1D72173D}" type="slidenum">
              <a:rPr lang="fr-FR" smtClean="0"/>
              <a:t>‹N°›</a:t>
            </a:fld>
            <a:endParaRPr lang="fr-FR"/>
          </a:p>
        </p:txBody>
      </p:sp>
    </p:spTree>
    <p:extLst>
      <p:ext uri="{BB962C8B-B14F-4D97-AF65-F5344CB8AC3E}">
        <p14:creationId xmlns:p14="http://schemas.microsoft.com/office/powerpoint/2010/main" val="100630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AE68EC-0100-344D-B141-CFEE5F4971E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359C3C8-350D-9449-99D6-2780525903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1BC6B60-4FC5-CF48-AF0D-AF68DE269EC6}"/>
              </a:ext>
            </a:extLst>
          </p:cNvPr>
          <p:cNvSpPr>
            <a:spLocks noGrp="1"/>
          </p:cNvSpPr>
          <p:nvPr>
            <p:ph type="dt" sz="half" idx="10"/>
          </p:nvPr>
        </p:nvSpPr>
        <p:spPr/>
        <p:txBody>
          <a:bodyPr/>
          <a:lstStyle/>
          <a:p>
            <a:fld id="{E007D620-34D9-B747-8E4E-10CC95AFC2D6}" type="datetimeFigureOut">
              <a:rPr lang="fr-FR" smtClean="0"/>
              <a:t>02/05/2022</a:t>
            </a:fld>
            <a:endParaRPr lang="fr-FR"/>
          </a:p>
        </p:txBody>
      </p:sp>
      <p:sp>
        <p:nvSpPr>
          <p:cNvPr id="5" name="Espace réservé du pied de page 4">
            <a:extLst>
              <a:ext uri="{FF2B5EF4-FFF2-40B4-BE49-F238E27FC236}">
                <a16:creationId xmlns:a16="http://schemas.microsoft.com/office/drawing/2014/main" id="{2B5A3215-1595-FA4C-88EB-7AAA3FCB801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8848116-4008-B244-9AC9-AF5AAEA22FDB}"/>
              </a:ext>
            </a:extLst>
          </p:cNvPr>
          <p:cNvSpPr>
            <a:spLocks noGrp="1"/>
          </p:cNvSpPr>
          <p:nvPr>
            <p:ph type="sldNum" sz="quarter" idx="12"/>
          </p:nvPr>
        </p:nvSpPr>
        <p:spPr/>
        <p:txBody>
          <a:bodyPr/>
          <a:lstStyle/>
          <a:p>
            <a:fld id="{1F8F9DFB-96F8-F54B-9B46-9E6D1D72173D}" type="slidenum">
              <a:rPr lang="fr-FR" smtClean="0"/>
              <a:t>‹N°›</a:t>
            </a:fld>
            <a:endParaRPr lang="fr-FR"/>
          </a:p>
        </p:txBody>
      </p:sp>
    </p:spTree>
    <p:extLst>
      <p:ext uri="{BB962C8B-B14F-4D97-AF65-F5344CB8AC3E}">
        <p14:creationId xmlns:p14="http://schemas.microsoft.com/office/powerpoint/2010/main" val="1456951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1C0A6F-24B3-8C4B-B268-1DA4085CA5C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171F98B-CE12-DD44-A688-140EB6A99D6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9AFFF3F-B540-7449-A518-9AA742F80D9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86C2547-944C-4344-976A-11D096E732B2}"/>
              </a:ext>
            </a:extLst>
          </p:cNvPr>
          <p:cNvSpPr>
            <a:spLocks noGrp="1"/>
          </p:cNvSpPr>
          <p:nvPr>
            <p:ph type="dt" sz="half" idx="10"/>
          </p:nvPr>
        </p:nvSpPr>
        <p:spPr/>
        <p:txBody>
          <a:bodyPr/>
          <a:lstStyle/>
          <a:p>
            <a:fld id="{E007D620-34D9-B747-8E4E-10CC95AFC2D6}" type="datetimeFigureOut">
              <a:rPr lang="fr-FR" smtClean="0"/>
              <a:t>02/05/2022</a:t>
            </a:fld>
            <a:endParaRPr lang="fr-FR"/>
          </a:p>
        </p:txBody>
      </p:sp>
      <p:sp>
        <p:nvSpPr>
          <p:cNvPr id="6" name="Espace réservé du pied de page 5">
            <a:extLst>
              <a:ext uri="{FF2B5EF4-FFF2-40B4-BE49-F238E27FC236}">
                <a16:creationId xmlns:a16="http://schemas.microsoft.com/office/drawing/2014/main" id="{BCDB0BB2-E8DE-F44F-B0A8-A1C2AE47537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85E2245-D2AA-3A49-8377-CF70C962DE92}"/>
              </a:ext>
            </a:extLst>
          </p:cNvPr>
          <p:cNvSpPr>
            <a:spLocks noGrp="1"/>
          </p:cNvSpPr>
          <p:nvPr>
            <p:ph type="sldNum" sz="quarter" idx="12"/>
          </p:nvPr>
        </p:nvSpPr>
        <p:spPr/>
        <p:txBody>
          <a:bodyPr/>
          <a:lstStyle/>
          <a:p>
            <a:fld id="{1F8F9DFB-96F8-F54B-9B46-9E6D1D72173D}" type="slidenum">
              <a:rPr lang="fr-FR" smtClean="0"/>
              <a:t>‹N°›</a:t>
            </a:fld>
            <a:endParaRPr lang="fr-FR"/>
          </a:p>
        </p:txBody>
      </p:sp>
    </p:spTree>
    <p:extLst>
      <p:ext uri="{BB962C8B-B14F-4D97-AF65-F5344CB8AC3E}">
        <p14:creationId xmlns:p14="http://schemas.microsoft.com/office/powerpoint/2010/main" val="43024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078F37-3180-8041-8403-A3BC9227024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0979E85-CD04-7643-8B48-4F5195487E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191805E-7711-E545-8B8C-ABBD1D4BB78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8D57B8B-6899-7F4C-9D99-9740EB037C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7E69CD5-56C0-FD44-99BD-010AA59D3A2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2296686-90C9-E84D-B82D-DE36C8E94CBF}"/>
              </a:ext>
            </a:extLst>
          </p:cNvPr>
          <p:cNvSpPr>
            <a:spLocks noGrp="1"/>
          </p:cNvSpPr>
          <p:nvPr>
            <p:ph type="dt" sz="half" idx="10"/>
          </p:nvPr>
        </p:nvSpPr>
        <p:spPr/>
        <p:txBody>
          <a:bodyPr/>
          <a:lstStyle/>
          <a:p>
            <a:fld id="{E007D620-34D9-B747-8E4E-10CC95AFC2D6}" type="datetimeFigureOut">
              <a:rPr lang="fr-FR" smtClean="0"/>
              <a:t>02/05/2022</a:t>
            </a:fld>
            <a:endParaRPr lang="fr-FR"/>
          </a:p>
        </p:txBody>
      </p:sp>
      <p:sp>
        <p:nvSpPr>
          <p:cNvPr id="8" name="Espace réservé du pied de page 7">
            <a:extLst>
              <a:ext uri="{FF2B5EF4-FFF2-40B4-BE49-F238E27FC236}">
                <a16:creationId xmlns:a16="http://schemas.microsoft.com/office/drawing/2014/main" id="{593F5B3C-C060-DC4A-B0C3-5D7AD487B20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AE1AD5A-82FD-254E-8C4F-C1640E0C9FCD}"/>
              </a:ext>
            </a:extLst>
          </p:cNvPr>
          <p:cNvSpPr>
            <a:spLocks noGrp="1"/>
          </p:cNvSpPr>
          <p:nvPr>
            <p:ph type="sldNum" sz="quarter" idx="12"/>
          </p:nvPr>
        </p:nvSpPr>
        <p:spPr/>
        <p:txBody>
          <a:bodyPr/>
          <a:lstStyle/>
          <a:p>
            <a:fld id="{1F8F9DFB-96F8-F54B-9B46-9E6D1D72173D}" type="slidenum">
              <a:rPr lang="fr-FR" smtClean="0"/>
              <a:t>‹N°›</a:t>
            </a:fld>
            <a:endParaRPr lang="fr-FR"/>
          </a:p>
        </p:txBody>
      </p:sp>
    </p:spTree>
    <p:extLst>
      <p:ext uri="{BB962C8B-B14F-4D97-AF65-F5344CB8AC3E}">
        <p14:creationId xmlns:p14="http://schemas.microsoft.com/office/powerpoint/2010/main" val="2879584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BC227C-767D-5D4A-958C-10D878F6E73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0BE9DEC-5DCF-F54E-B3BA-0F7D47F32DB1}"/>
              </a:ext>
            </a:extLst>
          </p:cNvPr>
          <p:cNvSpPr>
            <a:spLocks noGrp="1"/>
          </p:cNvSpPr>
          <p:nvPr>
            <p:ph type="dt" sz="half" idx="10"/>
          </p:nvPr>
        </p:nvSpPr>
        <p:spPr/>
        <p:txBody>
          <a:bodyPr/>
          <a:lstStyle/>
          <a:p>
            <a:fld id="{E007D620-34D9-B747-8E4E-10CC95AFC2D6}" type="datetimeFigureOut">
              <a:rPr lang="fr-FR" smtClean="0"/>
              <a:t>02/05/2022</a:t>
            </a:fld>
            <a:endParaRPr lang="fr-FR"/>
          </a:p>
        </p:txBody>
      </p:sp>
      <p:sp>
        <p:nvSpPr>
          <p:cNvPr id="4" name="Espace réservé du pied de page 3">
            <a:extLst>
              <a:ext uri="{FF2B5EF4-FFF2-40B4-BE49-F238E27FC236}">
                <a16:creationId xmlns:a16="http://schemas.microsoft.com/office/drawing/2014/main" id="{FCB91F91-0ABF-A34F-87BB-85E0FD3223C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2B777B5-1430-B642-A4E1-25EE3FAACC7B}"/>
              </a:ext>
            </a:extLst>
          </p:cNvPr>
          <p:cNvSpPr>
            <a:spLocks noGrp="1"/>
          </p:cNvSpPr>
          <p:nvPr>
            <p:ph type="sldNum" sz="quarter" idx="12"/>
          </p:nvPr>
        </p:nvSpPr>
        <p:spPr/>
        <p:txBody>
          <a:bodyPr/>
          <a:lstStyle/>
          <a:p>
            <a:fld id="{1F8F9DFB-96F8-F54B-9B46-9E6D1D72173D}" type="slidenum">
              <a:rPr lang="fr-FR" smtClean="0"/>
              <a:t>‹N°›</a:t>
            </a:fld>
            <a:endParaRPr lang="fr-FR"/>
          </a:p>
        </p:txBody>
      </p:sp>
    </p:spTree>
    <p:extLst>
      <p:ext uri="{BB962C8B-B14F-4D97-AF65-F5344CB8AC3E}">
        <p14:creationId xmlns:p14="http://schemas.microsoft.com/office/powerpoint/2010/main" val="4216244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A0CBCA6-FD13-2845-81FC-9EA6091BB411}"/>
              </a:ext>
            </a:extLst>
          </p:cNvPr>
          <p:cNvSpPr>
            <a:spLocks noGrp="1"/>
          </p:cNvSpPr>
          <p:nvPr>
            <p:ph type="dt" sz="half" idx="10"/>
          </p:nvPr>
        </p:nvSpPr>
        <p:spPr/>
        <p:txBody>
          <a:bodyPr/>
          <a:lstStyle/>
          <a:p>
            <a:fld id="{E007D620-34D9-B747-8E4E-10CC95AFC2D6}" type="datetimeFigureOut">
              <a:rPr lang="fr-FR" smtClean="0"/>
              <a:t>02/05/2022</a:t>
            </a:fld>
            <a:endParaRPr lang="fr-FR"/>
          </a:p>
        </p:txBody>
      </p:sp>
      <p:sp>
        <p:nvSpPr>
          <p:cNvPr id="3" name="Espace réservé du pied de page 2">
            <a:extLst>
              <a:ext uri="{FF2B5EF4-FFF2-40B4-BE49-F238E27FC236}">
                <a16:creationId xmlns:a16="http://schemas.microsoft.com/office/drawing/2014/main" id="{5E2C69DE-91D6-1240-9EFA-A08D2115139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8F9F981-3F83-0A44-B176-9189CEFC8D65}"/>
              </a:ext>
            </a:extLst>
          </p:cNvPr>
          <p:cNvSpPr>
            <a:spLocks noGrp="1"/>
          </p:cNvSpPr>
          <p:nvPr>
            <p:ph type="sldNum" sz="quarter" idx="12"/>
          </p:nvPr>
        </p:nvSpPr>
        <p:spPr/>
        <p:txBody>
          <a:bodyPr/>
          <a:lstStyle/>
          <a:p>
            <a:fld id="{1F8F9DFB-96F8-F54B-9B46-9E6D1D72173D}" type="slidenum">
              <a:rPr lang="fr-FR" smtClean="0"/>
              <a:t>‹N°›</a:t>
            </a:fld>
            <a:endParaRPr lang="fr-FR"/>
          </a:p>
        </p:txBody>
      </p:sp>
    </p:spTree>
    <p:extLst>
      <p:ext uri="{BB962C8B-B14F-4D97-AF65-F5344CB8AC3E}">
        <p14:creationId xmlns:p14="http://schemas.microsoft.com/office/powerpoint/2010/main" val="392271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E70112-B282-9B42-9E11-09016CCC9C5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3E4F178-567D-D64E-A80A-7655D8B762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ED625EF-D1F2-9F41-B4CE-BB8B7A99E8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5501FEA-2142-064A-A2F1-C8EF06B98A10}"/>
              </a:ext>
            </a:extLst>
          </p:cNvPr>
          <p:cNvSpPr>
            <a:spLocks noGrp="1"/>
          </p:cNvSpPr>
          <p:nvPr>
            <p:ph type="dt" sz="half" idx="10"/>
          </p:nvPr>
        </p:nvSpPr>
        <p:spPr/>
        <p:txBody>
          <a:bodyPr/>
          <a:lstStyle/>
          <a:p>
            <a:fld id="{E007D620-34D9-B747-8E4E-10CC95AFC2D6}" type="datetimeFigureOut">
              <a:rPr lang="fr-FR" smtClean="0"/>
              <a:t>02/05/2022</a:t>
            </a:fld>
            <a:endParaRPr lang="fr-FR"/>
          </a:p>
        </p:txBody>
      </p:sp>
      <p:sp>
        <p:nvSpPr>
          <p:cNvPr id="6" name="Espace réservé du pied de page 5">
            <a:extLst>
              <a:ext uri="{FF2B5EF4-FFF2-40B4-BE49-F238E27FC236}">
                <a16:creationId xmlns:a16="http://schemas.microsoft.com/office/drawing/2014/main" id="{3B1090CF-E799-BC48-9A6D-67B669E26B9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0B88B53-CF6F-E64B-80C8-342F21D92B5C}"/>
              </a:ext>
            </a:extLst>
          </p:cNvPr>
          <p:cNvSpPr>
            <a:spLocks noGrp="1"/>
          </p:cNvSpPr>
          <p:nvPr>
            <p:ph type="sldNum" sz="quarter" idx="12"/>
          </p:nvPr>
        </p:nvSpPr>
        <p:spPr/>
        <p:txBody>
          <a:bodyPr/>
          <a:lstStyle/>
          <a:p>
            <a:fld id="{1F8F9DFB-96F8-F54B-9B46-9E6D1D72173D}" type="slidenum">
              <a:rPr lang="fr-FR" smtClean="0"/>
              <a:t>‹N°›</a:t>
            </a:fld>
            <a:endParaRPr lang="fr-FR"/>
          </a:p>
        </p:txBody>
      </p:sp>
    </p:spTree>
    <p:extLst>
      <p:ext uri="{BB962C8B-B14F-4D97-AF65-F5344CB8AC3E}">
        <p14:creationId xmlns:p14="http://schemas.microsoft.com/office/powerpoint/2010/main" val="2350414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8B586E-F5B7-9841-AAE2-98A4B726BA7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95EB4A7-CDBF-5B49-A781-4AF110C736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CC18A29-D9F5-684D-B049-4C14DBD5F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FEE2725-9255-1446-BE93-CFCDB5BF891F}"/>
              </a:ext>
            </a:extLst>
          </p:cNvPr>
          <p:cNvSpPr>
            <a:spLocks noGrp="1"/>
          </p:cNvSpPr>
          <p:nvPr>
            <p:ph type="dt" sz="half" idx="10"/>
          </p:nvPr>
        </p:nvSpPr>
        <p:spPr/>
        <p:txBody>
          <a:bodyPr/>
          <a:lstStyle/>
          <a:p>
            <a:fld id="{E007D620-34D9-B747-8E4E-10CC95AFC2D6}" type="datetimeFigureOut">
              <a:rPr lang="fr-FR" smtClean="0"/>
              <a:t>02/05/2022</a:t>
            </a:fld>
            <a:endParaRPr lang="fr-FR"/>
          </a:p>
        </p:txBody>
      </p:sp>
      <p:sp>
        <p:nvSpPr>
          <p:cNvPr id="6" name="Espace réservé du pied de page 5">
            <a:extLst>
              <a:ext uri="{FF2B5EF4-FFF2-40B4-BE49-F238E27FC236}">
                <a16:creationId xmlns:a16="http://schemas.microsoft.com/office/drawing/2014/main" id="{E84C6086-4374-414A-989F-86503D9A2B5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359A5A3-E5CE-B644-A641-4FD4709E5424}"/>
              </a:ext>
            </a:extLst>
          </p:cNvPr>
          <p:cNvSpPr>
            <a:spLocks noGrp="1"/>
          </p:cNvSpPr>
          <p:nvPr>
            <p:ph type="sldNum" sz="quarter" idx="12"/>
          </p:nvPr>
        </p:nvSpPr>
        <p:spPr/>
        <p:txBody>
          <a:bodyPr/>
          <a:lstStyle/>
          <a:p>
            <a:fld id="{1F8F9DFB-96F8-F54B-9B46-9E6D1D72173D}" type="slidenum">
              <a:rPr lang="fr-FR" smtClean="0"/>
              <a:t>‹N°›</a:t>
            </a:fld>
            <a:endParaRPr lang="fr-FR"/>
          </a:p>
        </p:txBody>
      </p:sp>
    </p:spTree>
    <p:extLst>
      <p:ext uri="{BB962C8B-B14F-4D97-AF65-F5344CB8AC3E}">
        <p14:creationId xmlns:p14="http://schemas.microsoft.com/office/powerpoint/2010/main" val="14717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40BDCBE-920F-D442-82F2-F98F949B68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76DE711-A15D-B844-B951-179974F4F8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6244A8-BBFD-7740-809F-2416FA2561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07D620-34D9-B747-8E4E-10CC95AFC2D6}" type="datetimeFigureOut">
              <a:rPr lang="fr-FR" smtClean="0"/>
              <a:t>02/05/2022</a:t>
            </a:fld>
            <a:endParaRPr lang="fr-FR"/>
          </a:p>
        </p:txBody>
      </p:sp>
      <p:sp>
        <p:nvSpPr>
          <p:cNvPr id="5" name="Espace réservé du pied de page 4">
            <a:extLst>
              <a:ext uri="{FF2B5EF4-FFF2-40B4-BE49-F238E27FC236}">
                <a16:creationId xmlns:a16="http://schemas.microsoft.com/office/drawing/2014/main" id="{1C1B8593-7754-EE45-8A7F-5ED35509A4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3213D21-8508-FF4A-ACA8-B647B4E636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8F9DFB-96F8-F54B-9B46-9E6D1D72173D}" type="slidenum">
              <a:rPr lang="fr-FR" smtClean="0"/>
              <a:t>‹N°›</a:t>
            </a:fld>
            <a:endParaRPr lang="fr-FR"/>
          </a:p>
        </p:txBody>
      </p:sp>
    </p:spTree>
    <p:extLst>
      <p:ext uri="{BB962C8B-B14F-4D97-AF65-F5344CB8AC3E}">
        <p14:creationId xmlns:p14="http://schemas.microsoft.com/office/powerpoint/2010/main" val="583738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ligue.hautsdefrance@fft.fr" TargetMode="External"/><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mailto:celine.stoeffler@fft.fr" TargetMode="External"/><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hyperlink" Target="mailto:vincent.baheux@fft.f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service-public.fr/compte/se-connecter?targetUrl=/loginSuccessFromSp&amp;typeCompte=association" TargetMode="External"/><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ED4DA"/>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F0FB5DD-B2FF-1A43-B9FB-81B6B178AD83}"/>
              </a:ext>
            </a:extLst>
          </p:cNvPr>
          <p:cNvPicPr>
            <a:picLocks noChangeAspect="1"/>
          </p:cNvPicPr>
          <p:nvPr/>
        </p:nvPicPr>
        <p:blipFill rotWithShape="1">
          <a:blip r:embed="rId2"/>
          <a:srcRect l="5620" t="27653" r="42577" b="27435"/>
          <a:stretch/>
        </p:blipFill>
        <p:spPr>
          <a:xfrm>
            <a:off x="5185515" y="350875"/>
            <a:ext cx="1820970" cy="720000"/>
          </a:xfrm>
          <a:prstGeom prst="rect">
            <a:avLst/>
          </a:prstGeom>
        </p:spPr>
      </p:pic>
      <p:sp>
        <p:nvSpPr>
          <p:cNvPr id="5" name="ZoneTexte 4">
            <a:extLst>
              <a:ext uri="{FF2B5EF4-FFF2-40B4-BE49-F238E27FC236}">
                <a16:creationId xmlns:a16="http://schemas.microsoft.com/office/drawing/2014/main" id="{6880A5A2-4222-E845-9E01-AA1DEBC03892}"/>
              </a:ext>
            </a:extLst>
          </p:cNvPr>
          <p:cNvSpPr txBox="1"/>
          <p:nvPr/>
        </p:nvSpPr>
        <p:spPr>
          <a:xfrm>
            <a:off x="242777" y="2767280"/>
            <a:ext cx="11706446" cy="1323439"/>
          </a:xfrm>
          <a:prstGeom prst="rect">
            <a:avLst/>
          </a:prstGeom>
          <a:noFill/>
        </p:spPr>
        <p:txBody>
          <a:bodyPr wrap="square" rtlCol="0">
            <a:spAutoFit/>
          </a:bodyPr>
          <a:lstStyle/>
          <a:p>
            <a:pPr algn="ctr"/>
            <a:r>
              <a:rPr lang="fr-FR" sz="4000" dirty="0"/>
              <a:t>Déclaration de changement de dirigeants auprès de la préfecture et de la Ligue des Hauts-de-France de tennis</a:t>
            </a:r>
          </a:p>
        </p:txBody>
      </p:sp>
    </p:spTree>
    <p:extLst>
      <p:ext uri="{BB962C8B-B14F-4D97-AF65-F5344CB8AC3E}">
        <p14:creationId xmlns:p14="http://schemas.microsoft.com/office/powerpoint/2010/main" val="3627055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ED4DA"/>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F0FB5DD-B2FF-1A43-B9FB-81B6B178AD83}"/>
              </a:ext>
            </a:extLst>
          </p:cNvPr>
          <p:cNvPicPr>
            <a:picLocks noChangeAspect="1"/>
          </p:cNvPicPr>
          <p:nvPr/>
        </p:nvPicPr>
        <p:blipFill rotWithShape="1">
          <a:blip r:embed="rId2"/>
          <a:srcRect l="5620" t="27653" r="42577" b="27435"/>
          <a:stretch/>
        </p:blipFill>
        <p:spPr>
          <a:xfrm>
            <a:off x="5185515" y="350875"/>
            <a:ext cx="1820970" cy="720000"/>
          </a:xfrm>
          <a:prstGeom prst="rect">
            <a:avLst/>
          </a:prstGeom>
        </p:spPr>
      </p:pic>
      <p:sp>
        <p:nvSpPr>
          <p:cNvPr id="5" name="ZoneTexte 4">
            <a:extLst>
              <a:ext uri="{FF2B5EF4-FFF2-40B4-BE49-F238E27FC236}">
                <a16:creationId xmlns:a16="http://schemas.microsoft.com/office/drawing/2014/main" id="{6880A5A2-4222-E845-9E01-AA1DEBC03892}"/>
              </a:ext>
            </a:extLst>
          </p:cNvPr>
          <p:cNvSpPr txBox="1"/>
          <p:nvPr/>
        </p:nvSpPr>
        <p:spPr>
          <a:xfrm>
            <a:off x="242777" y="3075057"/>
            <a:ext cx="11706446" cy="707886"/>
          </a:xfrm>
          <a:prstGeom prst="rect">
            <a:avLst/>
          </a:prstGeom>
          <a:noFill/>
        </p:spPr>
        <p:txBody>
          <a:bodyPr wrap="square" rtlCol="0">
            <a:spAutoFit/>
          </a:bodyPr>
          <a:lstStyle/>
          <a:p>
            <a:pPr algn="ctr"/>
            <a:r>
              <a:rPr lang="fr-FR" sz="4000" dirty="0"/>
              <a:t>La déclaration auprès de la Ligue</a:t>
            </a:r>
          </a:p>
        </p:txBody>
      </p:sp>
    </p:spTree>
    <p:extLst>
      <p:ext uri="{BB962C8B-B14F-4D97-AF65-F5344CB8AC3E}">
        <p14:creationId xmlns:p14="http://schemas.microsoft.com/office/powerpoint/2010/main" val="2235179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ED4DA"/>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1D3DB85-1958-1048-83CF-ED6EEAC04F30}"/>
              </a:ext>
            </a:extLst>
          </p:cNvPr>
          <p:cNvPicPr>
            <a:picLocks noChangeAspect="1"/>
          </p:cNvPicPr>
          <p:nvPr/>
        </p:nvPicPr>
        <p:blipFill rotWithShape="1">
          <a:blip r:embed="rId2"/>
          <a:srcRect l="5620" t="27653" r="42577" b="27435"/>
          <a:stretch/>
        </p:blipFill>
        <p:spPr>
          <a:xfrm>
            <a:off x="5185515" y="5787125"/>
            <a:ext cx="1820970" cy="720000"/>
          </a:xfrm>
          <a:prstGeom prst="rect">
            <a:avLst/>
          </a:prstGeom>
        </p:spPr>
      </p:pic>
      <p:graphicFrame>
        <p:nvGraphicFramePr>
          <p:cNvPr id="3" name="Tableau 2">
            <a:extLst>
              <a:ext uri="{FF2B5EF4-FFF2-40B4-BE49-F238E27FC236}">
                <a16:creationId xmlns:a16="http://schemas.microsoft.com/office/drawing/2014/main" id="{94349063-C7D0-E149-B720-1521E184A07C}"/>
              </a:ext>
            </a:extLst>
          </p:cNvPr>
          <p:cNvGraphicFramePr>
            <a:graphicFrameLocks noGrp="1"/>
          </p:cNvGraphicFramePr>
          <p:nvPr>
            <p:extLst>
              <p:ext uri="{D42A27DB-BD31-4B8C-83A1-F6EECF244321}">
                <p14:modId xmlns:p14="http://schemas.microsoft.com/office/powerpoint/2010/main" val="2693155570"/>
              </p:ext>
            </p:extLst>
          </p:nvPr>
        </p:nvGraphicFramePr>
        <p:xfrm>
          <a:off x="336000" y="350875"/>
          <a:ext cx="11520000" cy="370840"/>
        </p:xfrm>
        <a:graphic>
          <a:graphicData uri="http://schemas.openxmlformats.org/drawingml/2006/table">
            <a:tbl>
              <a:tblPr firstRow="1" bandRow="1">
                <a:tableStyleId>{5C22544A-7EE6-4342-B048-85BDC9FD1C3A}</a:tableStyleId>
              </a:tblPr>
              <a:tblGrid>
                <a:gridCol w="11520000">
                  <a:extLst>
                    <a:ext uri="{9D8B030D-6E8A-4147-A177-3AD203B41FA5}">
                      <a16:colId xmlns:a16="http://schemas.microsoft.com/office/drawing/2014/main" val="2063423729"/>
                    </a:ext>
                  </a:extLst>
                </a:gridCol>
              </a:tblGrid>
              <a:tr h="370840">
                <a:tc>
                  <a:txBody>
                    <a:bodyPr/>
                    <a:lstStyle/>
                    <a:p>
                      <a:pPr algn="ctr"/>
                      <a:r>
                        <a:rPr lang="fr-FR" dirty="0">
                          <a:solidFill>
                            <a:schemeClr val="tx1"/>
                          </a:solidFill>
                        </a:rPr>
                        <a:t>LA DECLARATION A LA LIGUE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1211376"/>
                  </a:ext>
                </a:extLst>
              </a:tr>
            </a:tbl>
          </a:graphicData>
        </a:graphic>
      </p:graphicFrame>
      <p:sp>
        <p:nvSpPr>
          <p:cNvPr id="5" name="ZoneTexte 4">
            <a:extLst>
              <a:ext uri="{FF2B5EF4-FFF2-40B4-BE49-F238E27FC236}">
                <a16:creationId xmlns:a16="http://schemas.microsoft.com/office/drawing/2014/main" id="{11627065-3BCA-0B42-8050-9FE375862130}"/>
              </a:ext>
            </a:extLst>
          </p:cNvPr>
          <p:cNvSpPr txBox="1"/>
          <p:nvPr/>
        </p:nvSpPr>
        <p:spPr>
          <a:xfrm>
            <a:off x="3019647" y="2238757"/>
            <a:ext cx="8836353" cy="2031325"/>
          </a:xfrm>
          <a:prstGeom prst="rect">
            <a:avLst/>
          </a:prstGeom>
          <a:noFill/>
        </p:spPr>
        <p:txBody>
          <a:bodyPr wrap="square" rtlCol="0">
            <a:spAutoFit/>
          </a:bodyPr>
          <a:lstStyle/>
          <a:p>
            <a:pPr algn="just"/>
            <a:r>
              <a:rPr lang="fr-FR" b="1" u="sng" dirty="0"/>
              <a:t>Quand ? :</a:t>
            </a:r>
          </a:p>
          <a:p>
            <a:pPr algn="just"/>
            <a:endParaRPr lang="fr-FR" u="sng" dirty="0"/>
          </a:p>
          <a:p>
            <a:pPr algn="just"/>
            <a:r>
              <a:rPr lang="fr-FR" dirty="0"/>
              <a:t>Tout changement doit être déclaré à la Ligue dans les meilleurs délais.</a:t>
            </a:r>
          </a:p>
          <a:p>
            <a:pPr algn="just"/>
            <a:r>
              <a:rPr lang="fr-FR" dirty="0"/>
              <a:t> </a:t>
            </a:r>
          </a:p>
          <a:p>
            <a:pPr algn="just"/>
            <a:r>
              <a:rPr lang="fr-FR" dirty="0"/>
              <a:t>L’opposabilité à la Ligue dudit changement ne sera effective qu’à compter du jour de sa déclaration. En revanche, le changement sera opposable aux membres de l’association à compter du jour de la délibération de l’association qui en est à l’origine. </a:t>
            </a:r>
          </a:p>
        </p:txBody>
      </p:sp>
      <p:pic>
        <p:nvPicPr>
          <p:cNvPr id="8" name="Image 7">
            <a:extLst>
              <a:ext uri="{FF2B5EF4-FFF2-40B4-BE49-F238E27FC236}">
                <a16:creationId xmlns:a16="http://schemas.microsoft.com/office/drawing/2014/main" id="{1343BCA0-F117-D14F-81B7-B522AA927F22}"/>
              </a:ext>
            </a:extLst>
          </p:cNvPr>
          <p:cNvPicPr>
            <a:picLocks noChangeAspect="1"/>
          </p:cNvPicPr>
          <p:nvPr/>
        </p:nvPicPr>
        <p:blipFill rotWithShape="1">
          <a:blip r:embed="rId3"/>
          <a:srcRect l="27203" t="43065" r="57567" b="33333"/>
          <a:stretch/>
        </p:blipFill>
        <p:spPr>
          <a:xfrm>
            <a:off x="600429" y="2508636"/>
            <a:ext cx="1671145" cy="1618594"/>
          </a:xfrm>
          <a:prstGeom prst="rect">
            <a:avLst/>
          </a:prstGeom>
        </p:spPr>
      </p:pic>
    </p:spTree>
    <p:extLst>
      <p:ext uri="{BB962C8B-B14F-4D97-AF65-F5344CB8AC3E}">
        <p14:creationId xmlns:p14="http://schemas.microsoft.com/office/powerpoint/2010/main" val="488314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ED4DA"/>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1D3DB85-1958-1048-83CF-ED6EEAC04F30}"/>
              </a:ext>
            </a:extLst>
          </p:cNvPr>
          <p:cNvPicPr>
            <a:picLocks noChangeAspect="1"/>
          </p:cNvPicPr>
          <p:nvPr/>
        </p:nvPicPr>
        <p:blipFill rotWithShape="1">
          <a:blip r:embed="rId2"/>
          <a:srcRect l="5620" t="27653" r="42577" b="27435"/>
          <a:stretch/>
        </p:blipFill>
        <p:spPr>
          <a:xfrm>
            <a:off x="5185515" y="5787125"/>
            <a:ext cx="1820970" cy="720000"/>
          </a:xfrm>
          <a:prstGeom prst="rect">
            <a:avLst/>
          </a:prstGeom>
        </p:spPr>
      </p:pic>
      <p:graphicFrame>
        <p:nvGraphicFramePr>
          <p:cNvPr id="3" name="Tableau 2">
            <a:extLst>
              <a:ext uri="{FF2B5EF4-FFF2-40B4-BE49-F238E27FC236}">
                <a16:creationId xmlns:a16="http://schemas.microsoft.com/office/drawing/2014/main" id="{94349063-C7D0-E149-B720-1521E184A07C}"/>
              </a:ext>
            </a:extLst>
          </p:cNvPr>
          <p:cNvGraphicFramePr>
            <a:graphicFrameLocks noGrp="1"/>
          </p:cNvGraphicFramePr>
          <p:nvPr/>
        </p:nvGraphicFramePr>
        <p:xfrm>
          <a:off x="336000" y="350875"/>
          <a:ext cx="11520000" cy="370840"/>
        </p:xfrm>
        <a:graphic>
          <a:graphicData uri="http://schemas.openxmlformats.org/drawingml/2006/table">
            <a:tbl>
              <a:tblPr firstRow="1" bandRow="1">
                <a:tableStyleId>{5C22544A-7EE6-4342-B048-85BDC9FD1C3A}</a:tableStyleId>
              </a:tblPr>
              <a:tblGrid>
                <a:gridCol w="11520000">
                  <a:extLst>
                    <a:ext uri="{9D8B030D-6E8A-4147-A177-3AD203B41FA5}">
                      <a16:colId xmlns:a16="http://schemas.microsoft.com/office/drawing/2014/main" val="2063423729"/>
                    </a:ext>
                  </a:extLst>
                </a:gridCol>
              </a:tblGrid>
              <a:tr h="370840">
                <a:tc>
                  <a:txBody>
                    <a:bodyPr/>
                    <a:lstStyle/>
                    <a:p>
                      <a:pPr algn="ctr"/>
                      <a:r>
                        <a:rPr lang="fr-FR" dirty="0">
                          <a:solidFill>
                            <a:schemeClr val="tx1"/>
                          </a:solidFill>
                        </a:rPr>
                        <a:t>LA DECLARATION A LA LIGUE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1211376"/>
                  </a:ext>
                </a:extLst>
              </a:tr>
            </a:tbl>
          </a:graphicData>
        </a:graphic>
      </p:graphicFrame>
      <p:pic>
        <p:nvPicPr>
          <p:cNvPr id="4" name="Image 3">
            <a:extLst>
              <a:ext uri="{FF2B5EF4-FFF2-40B4-BE49-F238E27FC236}">
                <a16:creationId xmlns:a16="http://schemas.microsoft.com/office/drawing/2014/main" id="{60764060-1A09-4F45-90D2-316F6206BFD7}"/>
              </a:ext>
            </a:extLst>
          </p:cNvPr>
          <p:cNvPicPr>
            <a:picLocks noChangeAspect="1"/>
          </p:cNvPicPr>
          <p:nvPr/>
        </p:nvPicPr>
        <p:blipFill rotWithShape="1">
          <a:blip r:embed="rId3"/>
          <a:srcRect l="27203" t="43985" r="57567" b="33333"/>
          <a:stretch/>
        </p:blipFill>
        <p:spPr>
          <a:xfrm>
            <a:off x="600429" y="2540167"/>
            <a:ext cx="1671145" cy="1555532"/>
          </a:xfrm>
          <a:prstGeom prst="rect">
            <a:avLst/>
          </a:prstGeom>
        </p:spPr>
      </p:pic>
      <p:sp>
        <p:nvSpPr>
          <p:cNvPr id="5" name="ZoneTexte 4">
            <a:extLst>
              <a:ext uri="{FF2B5EF4-FFF2-40B4-BE49-F238E27FC236}">
                <a16:creationId xmlns:a16="http://schemas.microsoft.com/office/drawing/2014/main" id="{9B4DC529-8E34-6945-8FDA-AE8F2767CE8D}"/>
              </a:ext>
            </a:extLst>
          </p:cNvPr>
          <p:cNvSpPr txBox="1"/>
          <p:nvPr/>
        </p:nvSpPr>
        <p:spPr>
          <a:xfrm>
            <a:off x="3019647" y="2515756"/>
            <a:ext cx="8836353" cy="1477328"/>
          </a:xfrm>
          <a:prstGeom prst="rect">
            <a:avLst/>
          </a:prstGeom>
          <a:noFill/>
        </p:spPr>
        <p:txBody>
          <a:bodyPr wrap="square" rtlCol="0">
            <a:spAutoFit/>
          </a:bodyPr>
          <a:lstStyle/>
          <a:p>
            <a:pPr algn="just"/>
            <a:r>
              <a:rPr lang="fr-FR" b="1" u="sng" dirty="0"/>
              <a:t>Par qui ? :</a:t>
            </a:r>
          </a:p>
          <a:p>
            <a:pPr algn="just"/>
            <a:endParaRPr lang="fr-FR" dirty="0"/>
          </a:p>
          <a:p>
            <a:pPr algn="just"/>
            <a:r>
              <a:rPr lang="fr-FR" dirty="0"/>
              <a:t>La déclaration pourra être formulée par le président de l’association ou toute autre personne spécialement mandatée à cet effet. Dans ce dernier cas, un mandat portant signature de l’un des dirigeants de l’association devra être joint à la déclaration. </a:t>
            </a:r>
          </a:p>
        </p:txBody>
      </p:sp>
    </p:spTree>
    <p:extLst>
      <p:ext uri="{BB962C8B-B14F-4D97-AF65-F5344CB8AC3E}">
        <p14:creationId xmlns:p14="http://schemas.microsoft.com/office/powerpoint/2010/main" val="2889830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ED4DA"/>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1D3DB85-1958-1048-83CF-ED6EEAC04F30}"/>
              </a:ext>
            </a:extLst>
          </p:cNvPr>
          <p:cNvPicPr>
            <a:picLocks noChangeAspect="1"/>
          </p:cNvPicPr>
          <p:nvPr/>
        </p:nvPicPr>
        <p:blipFill rotWithShape="1">
          <a:blip r:embed="rId2"/>
          <a:srcRect l="5620" t="27653" r="42577" b="27435"/>
          <a:stretch/>
        </p:blipFill>
        <p:spPr>
          <a:xfrm>
            <a:off x="5185515" y="5787125"/>
            <a:ext cx="1820970" cy="720000"/>
          </a:xfrm>
          <a:prstGeom prst="rect">
            <a:avLst/>
          </a:prstGeom>
        </p:spPr>
      </p:pic>
      <p:graphicFrame>
        <p:nvGraphicFramePr>
          <p:cNvPr id="3" name="Tableau 2">
            <a:extLst>
              <a:ext uri="{FF2B5EF4-FFF2-40B4-BE49-F238E27FC236}">
                <a16:creationId xmlns:a16="http://schemas.microsoft.com/office/drawing/2014/main" id="{94349063-C7D0-E149-B720-1521E184A07C}"/>
              </a:ext>
            </a:extLst>
          </p:cNvPr>
          <p:cNvGraphicFramePr>
            <a:graphicFrameLocks noGrp="1"/>
          </p:cNvGraphicFramePr>
          <p:nvPr/>
        </p:nvGraphicFramePr>
        <p:xfrm>
          <a:off x="336000" y="350875"/>
          <a:ext cx="11520000" cy="370840"/>
        </p:xfrm>
        <a:graphic>
          <a:graphicData uri="http://schemas.openxmlformats.org/drawingml/2006/table">
            <a:tbl>
              <a:tblPr firstRow="1" bandRow="1">
                <a:tableStyleId>{5C22544A-7EE6-4342-B048-85BDC9FD1C3A}</a:tableStyleId>
              </a:tblPr>
              <a:tblGrid>
                <a:gridCol w="11520000">
                  <a:extLst>
                    <a:ext uri="{9D8B030D-6E8A-4147-A177-3AD203B41FA5}">
                      <a16:colId xmlns:a16="http://schemas.microsoft.com/office/drawing/2014/main" val="2063423729"/>
                    </a:ext>
                  </a:extLst>
                </a:gridCol>
              </a:tblGrid>
              <a:tr h="370840">
                <a:tc>
                  <a:txBody>
                    <a:bodyPr/>
                    <a:lstStyle/>
                    <a:p>
                      <a:pPr algn="ctr"/>
                      <a:r>
                        <a:rPr lang="fr-FR" dirty="0">
                          <a:solidFill>
                            <a:schemeClr val="tx1"/>
                          </a:solidFill>
                        </a:rPr>
                        <a:t>LA DECLARATION A LA LIGUE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1211376"/>
                  </a:ext>
                </a:extLst>
              </a:tr>
            </a:tbl>
          </a:graphicData>
        </a:graphic>
      </p:graphicFrame>
      <p:sp>
        <p:nvSpPr>
          <p:cNvPr id="4" name="ZoneTexte 3">
            <a:extLst>
              <a:ext uri="{FF2B5EF4-FFF2-40B4-BE49-F238E27FC236}">
                <a16:creationId xmlns:a16="http://schemas.microsoft.com/office/drawing/2014/main" id="{3DEC53B2-F831-D54B-B816-521F12E1AAB8}"/>
              </a:ext>
            </a:extLst>
          </p:cNvPr>
          <p:cNvSpPr txBox="1"/>
          <p:nvPr/>
        </p:nvSpPr>
        <p:spPr>
          <a:xfrm>
            <a:off x="3019647" y="1961758"/>
            <a:ext cx="8836353" cy="2585323"/>
          </a:xfrm>
          <a:prstGeom prst="rect">
            <a:avLst/>
          </a:prstGeom>
          <a:noFill/>
        </p:spPr>
        <p:txBody>
          <a:bodyPr wrap="square" rtlCol="0">
            <a:spAutoFit/>
          </a:bodyPr>
          <a:lstStyle/>
          <a:p>
            <a:pPr algn="just"/>
            <a:r>
              <a:rPr lang="fr-FR" b="1" u="sng" dirty="0"/>
              <a:t>Comment ? :</a:t>
            </a:r>
          </a:p>
          <a:p>
            <a:pPr algn="just"/>
            <a:endParaRPr lang="fr-FR" dirty="0"/>
          </a:p>
          <a:p>
            <a:pPr algn="just"/>
            <a:r>
              <a:rPr lang="fr-FR" dirty="0"/>
              <a:t>A chaque modification de la liste des dirigeants ne faisant pas partie du bureau de l’association, une mise à jour de celle-ci devra directement être effectuée par vos soins sur ADOC.</a:t>
            </a:r>
          </a:p>
          <a:p>
            <a:pPr algn="just"/>
            <a:endParaRPr lang="fr-FR" dirty="0"/>
          </a:p>
          <a:p>
            <a:pPr algn="just"/>
            <a:r>
              <a:rPr lang="fr-FR" dirty="0"/>
              <a:t>A chaque modification de la liste des dirigeants faisant partie du bureau de l’association (président, trésorier et secrétaire), il faudra effectuer une déclaration par mail (</a:t>
            </a:r>
            <a:r>
              <a:rPr lang="fr-FR" dirty="0">
                <a:hlinkClick r:id="rId3">
                  <a:extLst>
                    <a:ext uri="{A12FA001-AC4F-418D-AE19-62706E023703}">
                      <ahyp:hlinkClr xmlns:ahyp="http://schemas.microsoft.com/office/drawing/2018/hyperlinkcolor" val="tx"/>
                    </a:ext>
                  </a:extLst>
                </a:hlinkClick>
              </a:rPr>
              <a:t>ligue.hautsdefrance@fft.fr</a:t>
            </a:r>
            <a:r>
              <a:rPr lang="fr-FR" dirty="0"/>
              <a:t>) et y joindre le procès-verbal attestant dudit changement.</a:t>
            </a:r>
          </a:p>
        </p:txBody>
      </p:sp>
      <p:pic>
        <p:nvPicPr>
          <p:cNvPr id="7" name="Image 6">
            <a:extLst>
              <a:ext uri="{FF2B5EF4-FFF2-40B4-BE49-F238E27FC236}">
                <a16:creationId xmlns:a16="http://schemas.microsoft.com/office/drawing/2014/main" id="{DF6CA3DD-F64E-6443-BA80-18CCE57A3A61}"/>
              </a:ext>
            </a:extLst>
          </p:cNvPr>
          <p:cNvPicPr>
            <a:picLocks noChangeAspect="1"/>
          </p:cNvPicPr>
          <p:nvPr/>
        </p:nvPicPr>
        <p:blipFill rotWithShape="1">
          <a:blip r:embed="rId4"/>
          <a:srcRect l="27012" t="42912" r="57567" b="32567"/>
          <a:stretch/>
        </p:blipFill>
        <p:spPr>
          <a:xfrm>
            <a:off x="589917" y="2477105"/>
            <a:ext cx="1692167" cy="1681656"/>
          </a:xfrm>
          <a:prstGeom prst="rect">
            <a:avLst/>
          </a:prstGeom>
        </p:spPr>
      </p:pic>
    </p:spTree>
    <p:extLst>
      <p:ext uri="{BB962C8B-B14F-4D97-AF65-F5344CB8AC3E}">
        <p14:creationId xmlns:p14="http://schemas.microsoft.com/office/powerpoint/2010/main" val="412845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ED4DA"/>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1D3DB85-1958-1048-83CF-ED6EEAC04F30}"/>
              </a:ext>
            </a:extLst>
          </p:cNvPr>
          <p:cNvPicPr>
            <a:picLocks noChangeAspect="1"/>
          </p:cNvPicPr>
          <p:nvPr/>
        </p:nvPicPr>
        <p:blipFill rotWithShape="1">
          <a:blip r:embed="rId2"/>
          <a:srcRect l="5620" t="27653" r="42577" b="27435"/>
          <a:stretch/>
        </p:blipFill>
        <p:spPr>
          <a:xfrm>
            <a:off x="5185515" y="5787125"/>
            <a:ext cx="1820970" cy="720000"/>
          </a:xfrm>
          <a:prstGeom prst="rect">
            <a:avLst/>
          </a:prstGeom>
        </p:spPr>
      </p:pic>
      <p:graphicFrame>
        <p:nvGraphicFramePr>
          <p:cNvPr id="3" name="Tableau 2">
            <a:extLst>
              <a:ext uri="{FF2B5EF4-FFF2-40B4-BE49-F238E27FC236}">
                <a16:creationId xmlns:a16="http://schemas.microsoft.com/office/drawing/2014/main" id="{94349063-C7D0-E149-B720-1521E184A07C}"/>
              </a:ext>
            </a:extLst>
          </p:cNvPr>
          <p:cNvGraphicFramePr>
            <a:graphicFrameLocks noGrp="1"/>
          </p:cNvGraphicFramePr>
          <p:nvPr/>
        </p:nvGraphicFramePr>
        <p:xfrm>
          <a:off x="336000" y="350875"/>
          <a:ext cx="11520000" cy="370840"/>
        </p:xfrm>
        <a:graphic>
          <a:graphicData uri="http://schemas.openxmlformats.org/drawingml/2006/table">
            <a:tbl>
              <a:tblPr firstRow="1" bandRow="1">
                <a:tableStyleId>{5C22544A-7EE6-4342-B048-85BDC9FD1C3A}</a:tableStyleId>
              </a:tblPr>
              <a:tblGrid>
                <a:gridCol w="11520000">
                  <a:extLst>
                    <a:ext uri="{9D8B030D-6E8A-4147-A177-3AD203B41FA5}">
                      <a16:colId xmlns:a16="http://schemas.microsoft.com/office/drawing/2014/main" val="2063423729"/>
                    </a:ext>
                  </a:extLst>
                </a:gridCol>
              </a:tblGrid>
              <a:tr h="370840">
                <a:tc>
                  <a:txBody>
                    <a:bodyPr/>
                    <a:lstStyle/>
                    <a:p>
                      <a:pPr algn="ctr"/>
                      <a:r>
                        <a:rPr lang="fr-FR" dirty="0">
                          <a:solidFill>
                            <a:schemeClr val="tx1"/>
                          </a:solidFill>
                        </a:rPr>
                        <a:t>LA DECLARATION A LA LIGUE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1211376"/>
                  </a:ext>
                </a:extLst>
              </a:tr>
            </a:tbl>
          </a:graphicData>
        </a:graphic>
      </p:graphicFrame>
      <p:sp>
        <p:nvSpPr>
          <p:cNvPr id="6" name="ZoneTexte 5">
            <a:extLst>
              <a:ext uri="{FF2B5EF4-FFF2-40B4-BE49-F238E27FC236}">
                <a16:creationId xmlns:a16="http://schemas.microsoft.com/office/drawing/2014/main" id="{3983AB3F-4636-C24D-A112-5542333A6E58}"/>
              </a:ext>
            </a:extLst>
          </p:cNvPr>
          <p:cNvSpPr txBox="1"/>
          <p:nvPr/>
        </p:nvSpPr>
        <p:spPr>
          <a:xfrm>
            <a:off x="3019647" y="2515756"/>
            <a:ext cx="8836353" cy="1477328"/>
          </a:xfrm>
          <a:prstGeom prst="rect">
            <a:avLst/>
          </a:prstGeom>
          <a:noFill/>
        </p:spPr>
        <p:txBody>
          <a:bodyPr wrap="square" rtlCol="0">
            <a:spAutoFit/>
          </a:bodyPr>
          <a:lstStyle/>
          <a:p>
            <a:pPr algn="just"/>
            <a:r>
              <a:rPr lang="fr-FR" b="1" u="sng" dirty="0"/>
              <a:t>Et après ? :</a:t>
            </a:r>
          </a:p>
          <a:p>
            <a:pPr algn="just"/>
            <a:endParaRPr lang="fr-FR" u="sng" dirty="0"/>
          </a:p>
          <a:p>
            <a:pPr algn="just"/>
            <a:r>
              <a:rPr lang="fr-FR" dirty="0"/>
              <a:t>A chaque modification de la liste des dirigeants faisant partie du bureau de l’association (président, trésorier et secrétaire), la personne concernée recevra un courrier électronique lui confirmant la prise en compte dudit changement.</a:t>
            </a:r>
          </a:p>
        </p:txBody>
      </p:sp>
      <p:pic>
        <p:nvPicPr>
          <p:cNvPr id="9" name="Image 8">
            <a:extLst>
              <a:ext uri="{FF2B5EF4-FFF2-40B4-BE49-F238E27FC236}">
                <a16:creationId xmlns:a16="http://schemas.microsoft.com/office/drawing/2014/main" id="{EB94F45A-1C5D-264C-8AC6-68722B89B186}"/>
              </a:ext>
            </a:extLst>
          </p:cNvPr>
          <p:cNvPicPr>
            <a:picLocks noChangeAspect="1"/>
          </p:cNvPicPr>
          <p:nvPr/>
        </p:nvPicPr>
        <p:blipFill rotWithShape="1">
          <a:blip r:embed="rId3"/>
          <a:srcRect l="26149" t="41686" r="56514" b="32413"/>
          <a:stretch/>
        </p:blipFill>
        <p:spPr>
          <a:xfrm>
            <a:off x="484813" y="2540876"/>
            <a:ext cx="1902373" cy="1776248"/>
          </a:xfrm>
          <a:prstGeom prst="rect">
            <a:avLst/>
          </a:prstGeom>
        </p:spPr>
      </p:pic>
    </p:spTree>
    <p:extLst>
      <p:ext uri="{BB962C8B-B14F-4D97-AF65-F5344CB8AC3E}">
        <p14:creationId xmlns:p14="http://schemas.microsoft.com/office/powerpoint/2010/main" val="4069266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ED4DA"/>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0BB639D-4164-DC41-9EFA-84C50F94D609}"/>
              </a:ext>
            </a:extLst>
          </p:cNvPr>
          <p:cNvPicPr>
            <a:picLocks noChangeAspect="1"/>
          </p:cNvPicPr>
          <p:nvPr/>
        </p:nvPicPr>
        <p:blipFill rotWithShape="1">
          <a:blip r:embed="rId2"/>
          <a:srcRect l="5620" t="27653" r="42577" b="27435"/>
          <a:stretch/>
        </p:blipFill>
        <p:spPr>
          <a:xfrm>
            <a:off x="5185515" y="5787125"/>
            <a:ext cx="1820970" cy="720000"/>
          </a:xfrm>
          <a:prstGeom prst="rect">
            <a:avLst/>
          </a:prstGeom>
        </p:spPr>
      </p:pic>
      <p:sp>
        <p:nvSpPr>
          <p:cNvPr id="4" name="ZoneTexte 3">
            <a:extLst>
              <a:ext uri="{FF2B5EF4-FFF2-40B4-BE49-F238E27FC236}">
                <a16:creationId xmlns:a16="http://schemas.microsoft.com/office/drawing/2014/main" id="{A3BC1C0E-41AC-1644-B685-311A01FD67D1}"/>
              </a:ext>
            </a:extLst>
          </p:cNvPr>
          <p:cNvSpPr txBox="1"/>
          <p:nvPr/>
        </p:nvSpPr>
        <p:spPr>
          <a:xfrm>
            <a:off x="1682115" y="742950"/>
            <a:ext cx="8827770" cy="4462760"/>
          </a:xfrm>
          <a:prstGeom prst="rect">
            <a:avLst/>
          </a:prstGeom>
          <a:noFill/>
        </p:spPr>
        <p:txBody>
          <a:bodyPr wrap="square" rtlCol="0">
            <a:spAutoFit/>
          </a:bodyPr>
          <a:lstStyle/>
          <a:p>
            <a:pPr algn="ctr"/>
            <a:r>
              <a:rPr lang="fr-FR" sz="6000" dirty="0"/>
              <a:t>CONTACT</a:t>
            </a:r>
          </a:p>
          <a:p>
            <a:pPr algn="ctr"/>
            <a:r>
              <a:rPr lang="fr-FR" sz="3200" dirty="0"/>
              <a:t>Des questions sur la déclaration en préfecture ?</a:t>
            </a:r>
          </a:p>
          <a:p>
            <a:pPr algn="ctr"/>
            <a:r>
              <a:rPr lang="fr-FR" sz="3200" dirty="0"/>
              <a:t>Céline STOEFFLER – Juriste</a:t>
            </a:r>
          </a:p>
          <a:p>
            <a:pPr algn="ctr"/>
            <a:r>
              <a:rPr lang="fr-FR" sz="3200" dirty="0">
                <a:hlinkClick r:id="rId3">
                  <a:extLst>
                    <a:ext uri="{A12FA001-AC4F-418D-AE19-62706E023703}">
                      <ahyp:hlinkClr xmlns:ahyp="http://schemas.microsoft.com/office/drawing/2018/hyperlinkcolor" val="tx"/>
                    </a:ext>
                  </a:extLst>
                </a:hlinkClick>
              </a:rPr>
              <a:t>celine.stoeffler@fft.fr</a:t>
            </a:r>
            <a:r>
              <a:rPr lang="fr-FR" sz="3200" dirty="0"/>
              <a:t> – 03 20 81 93 13</a:t>
            </a:r>
          </a:p>
          <a:p>
            <a:pPr algn="ctr"/>
            <a:endParaRPr lang="fr-FR" sz="3200" dirty="0"/>
          </a:p>
          <a:p>
            <a:pPr algn="ctr"/>
            <a:r>
              <a:rPr lang="fr-FR" sz="3200" dirty="0"/>
              <a:t>Des questions sur la déclaration auprès de la Ligue ?</a:t>
            </a:r>
          </a:p>
          <a:p>
            <a:pPr algn="ctr"/>
            <a:r>
              <a:rPr lang="fr-FR" sz="3200" dirty="0"/>
              <a:t>Vincent BAHEUX – Directeur de Ligue</a:t>
            </a:r>
          </a:p>
          <a:p>
            <a:pPr algn="ctr"/>
            <a:r>
              <a:rPr lang="fr-FR" sz="3200" dirty="0">
                <a:hlinkClick r:id="rId4">
                  <a:extLst>
                    <a:ext uri="{A12FA001-AC4F-418D-AE19-62706E023703}">
                      <ahyp:hlinkClr xmlns:ahyp="http://schemas.microsoft.com/office/drawing/2018/hyperlinkcolor" val="tx"/>
                    </a:ext>
                  </a:extLst>
                </a:hlinkClick>
              </a:rPr>
              <a:t>vincent.baheux@fft.fr</a:t>
            </a:r>
            <a:r>
              <a:rPr lang="fr-FR" sz="3200" dirty="0"/>
              <a:t> – 03 20 81 93 16 </a:t>
            </a:r>
          </a:p>
        </p:txBody>
      </p:sp>
    </p:spTree>
    <p:extLst>
      <p:ext uri="{BB962C8B-B14F-4D97-AF65-F5344CB8AC3E}">
        <p14:creationId xmlns:p14="http://schemas.microsoft.com/office/powerpoint/2010/main" val="4195196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ED4DA"/>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1D3DB85-1958-1048-83CF-ED6EEAC04F30}"/>
              </a:ext>
            </a:extLst>
          </p:cNvPr>
          <p:cNvPicPr>
            <a:picLocks noChangeAspect="1"/>
          </p:cNvPicPr>
          <p:nvPr/>
        </p:nvPicPr>
        <p:blipFill rotWithShape="1">
          <a:blip r:embed="rId2"/>
          <a:srcRect l="5620" t="27653" r="42577" b="27435"/>
          <a:stretch/>
        </p:blipFill>
        <p:spPr>
          <a:xfrm>
            <a:off x="5185515" y="5787125"/>
            <a:ext cx="1820970" cy="720000"/>
          </a:xfrm>
          <a:prstGeom prst="rect">
            <a:avLst/>
          </a:prstGeom>
        </p:spPr>
      </p:pic>
      <p:sp>
        <p:nvSpPr>
          <p:cNvPr id="3" name="ZoneTexte 2">
            <a:extLst>
              <a:ext uri="{FF2B5EF4-FFF2-40B4-BE49-F238E27FC236}">
                <a16:creationId xmlns:a16="http://schemas.microsoft.com/office/drawing/2014/main" id="{F7907E24-ABA0-6D4B-9E8F-F1BCDC706A81}"/>
              </a:ext>
            </a:extLst>
          </p:cNvPr>
          <p:cNvSpPr txBox="1"/>
          <p:nvPr/>
        </p:nvSpPr>
        <p:spPr>
          <a:xfrm>
            <a:off x="3019647" y="2377257"/>
            <a:ext cx="8836353" cy="1754326"/>
          </a:xfrm>
          <a:prstGeom prst="rect">
            <a:avLst/>
          </a:prstGeom>
          <a:noFill/>
        </p:spPr>
        <p:txBody>
          <a:bodyPr wrap="square" rtlCol="0">
            <a:spAutoFit/>
          </a:bodyPr>
          <a:lstStyle/>
          <a:p>
            <a:r>
              <a:rPr lang="fr-FR" b="1" u="sng" dirty="0"/>
              <a:t>Les dirigeants associatifs :</a:t>
            </a:r>
          </a:p>
          <a:p>
            <a:pPr algn="just"/>
            <a:endParaRPr lang="fr-FR" dirty="0"/>
          </a:p>
          <a:p>
            <a:pPr algn="just"/>
            <a:r>
              <a:rPr lang="fr-FR" dirty="0"/>
              <a:t>En vertu des statuts de l’association, les dirigeants doivent être plus ou moins régulièrement désignés. Il s’agira le plus souvent d’un vote à la majorité des suffrages exprimés lors de la réunion de l’assemblée générale ordinaire annuelle. L’élection des dirigeants ainsi que les résultats devront être consignés dans le procès-verbal de la réunion.</a:t>
            </a:r>
          </a:p>
        </p:txBody>
      </p:sp>
      <p:graphicFrame>
        <p:nvGraphicFramePr>
          <p:cNvPr id="4" name="Tableau 3">
            <a:extLst>
              <a:ext uri="{FF2B5EF4-FFF2-40B4-BE49-F238E27FC236}">
                <a16:creationId xmlns:a16="http://schemas.microsoft.com/office/drawing/2014/main" id="{BC08E18C-3A3D-A443-835A-95766AF92D1A}"/>
              </a:ext>
            </a:extLst>
          </p:cNvPr>
          <p:cNvGraphicFramePr>
            <a:graphicFrameLocks noGrp="1"/>
          </p:cNvGraphicFramePr>
          <p:nvPr>
            <p:extLst>
              <p:ext uri="{D42A27DB-BD31-4B8C-83A1-F6EECF244321}">
                <p14:modId xmlns:p14="http://schemas.microsoft.com/office/powerpoint/2010/main" val="2017588371"/>
              </p:ext>
            </p:extLst>
          </p:nvPr>
        </p:nvGraphicFramePr>
        <p:xfrm>
          <a:off x="336000" y="350875"/>
          <a:ext cx="11520000" cy="370840"/>
        </p:xfrm>
        <a:graphic>
          <a:graphicData uri="http://schemas.openxmlformats.org/drawingml/2006/table">
            <a:tbl>
              <a:tblPr firstRow="1" bandRow="1">
                <a:tableStyleId>{5C22544A-7EE6-4342-B048-85BDC9FD1C3A}</a:tableStyleId>
              </a:tblPr>
              <a:tblGrid>
                <a:gridCol w="11520000">
                  <a:extLst>
                    <a:ext uri="{9D8B030D-6E8A-4147-A177-3AD203B41FA5}">
                      <a16:colId xmlns:a16="http://schemas.microsoft.com/office/drawing/2014/main" val="2063423729"/>
                    </a:ext>
                  </a:extLst>
                </a:gridCol>
              </a:tblGrid>
              <a:tr h="370840">
                <a:tc>
                  <a:txBody>
                    <a:bodyPr/>
                    <a:lstStyle/>
                    <a:p>
                      <a:pPr algn="ctr"/>
                      <a:r>
                        <a:rPr lang="fr-FR" dirty="0">
                          <a:solidFill>
                            <a:schemeClr val="tx1"/>
                          </a:solidFill>
                        </a:rPr>
                        <a:t>LE CHANGEMENT DE DIRIGEANTS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1211376"/>
                  </a:ext>
                </a:extLst>
              </a:tr>
            </a:tbl>
          </a:graphicData>
        </a:graphic>
      </p:graphicFrame>
      <p:pic>
        <p:nvPicPr>
          <p:cNvPr id="6" name="Image 5">
            <a:extLst>
              <a:ext uri="{FF2B5EF4-FFF2-40B4-BE49-F238E27FC236}">
                <a16:creationId xmlns:a16="http://schemas.microsoft.com/office/drawing/2014/main" id="{26772870-A4E3-E24E-B986-CEF294CA0BA7}"/>
              </a:ext>
            </a:extLst>
          </p:cNvPr>
          <p:cNvPicPr>
            <a:picLocks noChangeAspect="1"/>
          </p:cNvPicPr>
          <p:nvPr/>
        </p:nvPicPr>
        <p:blipFill rotWithShape="1">
          <a:blip r:embed="rId3"/>
          <a:srcRect l="26149" t="41379" r="57256" b="33040"/>
          <a:stretch/>
        </p:blipFill>
        <p:spPr>
          <a:xfrm>
            <a:off x="525518" y="2377257"/>
            <a:ext cx="1820970" cy="1754326"/>
          </a:xfrm>
          <a:prstGeom prst="rect">
            <a:avLst/>
          </a:prstGeom>
        </p:spPr>
      </p:pic>
    </p:spTree>
    <p:extLst>
      <p:ext uri="{BB962C8B-B14F-4D97-AF65-F5344CB8AC3E}">
        <p14:creationId xmlns:p14="http://schemas.microsoft.com/office/powerpoint/2010/main" val="2202736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ED4DA"/>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F0FB5DD-B2FF-1A43-B9FB-81B6B178AD83}"/>
              </a:ext>
            </a:extLst>
          </p:cNvPr>
          <p:cNvPicPr>
            <a:picLocks noChangeAspect="1"/>
          </p:cNvPicPr>
          <p:nvPr/>
        </p:nvPicPr>
        <p:blipFill rotWithShape="1">
          <a:blip r:embed="rId2"/>
          <a:srcRect l="5620" t="27653" r="42577" b="27435"/>
          <a:stretch/>
        </p:blipFill>
        <p:spPr>
          <a:xfrm>
            <a:off x="5185515" y="350875"/>
            <a:ext cx="1820970" cy="720000"/>
          </a:xfrm>
          <a:prstGeom prst="rect">
            <a:avLst/>
          </a:prstGeom>
        </p:spPr>
      </p:pic>
      <p:sp>
        <p:nvSpPr>
          <p:cNvPr id="5" name="ZoneTexte 4">
            <a:extLst>
              <a:ext uri="{FF2B5EF4-FFF2-40B4-BE49-F238E27FC236}">
                <a16:creationId xmlns:a16="http://schemas.microsoft.com/office/drawing/2014/main" id="{6880A5A2-4222-E845-9E01-AA1DEBC03892}"/>
              </a:ext>
            </a:extLst>
          </p:cNvPr>
          <p:cNvSpPr txBox="1"/>
          <p:nvPr/>
        </p:nvSpPr>
        <p:spPr>
          <a:xfrm>
            <a:off x="242777" y="3075057"/>
            <a:ext cx="11706446" cy="707886"/>
          </a:xfrm>
          <a:prstGeom prst="rect">
            <a:avLst/>
          </a:prstGeom>
          <a:noFill/>
        </p:spPr>
        <p:txBody>
          <a:bodyPr wrap="square" rtlCol="0">
            <a:spAutoFit/>
          </a:bodyPr>
          <a:lstStyle/>
          <a:p>
            <a:pPr algn="ctr"/>
            <a:r>
              <a:rPr lang="fr-FR" sz="4000" dirty="0"/>
              <a:t>La déclaration auprès de la préfecture</a:t>
            </a:r>
          </a:p>
        </p:txBody>
      </p:sp>
    </p:spTree>
    <p:extLst>
      <p:ext uri="{BB962C8B-B14F-4D97-AF65-F5344CB8AC3E}">
        <p14:creationId xmlns:p14="http://schemas.microsoft.com/office/powerpoint/2010/main" val="1496689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ED4DA"/>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1D3DB85-1958-1048-83CF-ED6EEAC04F30}"/>
              </a:ext>
            </a:extLst>
          </p:cNvPr>
          <p:cNvPicPr>
            <a:picLocks noChangeAspect="1"/>
          </p:cNvPicPr>
          <p:nvPr/>
        </p:nvPicPr>
        <p:blipFill rotWithShape="1">
          <a:blip r:embed="rId2"/>
          <a:srcRect l="5620" t="27653" r="42577" b="27435"/>
          <a:stretch/>
        </p:blipFill>
        <p:spPr>
          <a:xfrm>
            <a:off x="5185515" y="5787125"/>
            <a:ext cx="1820970" cy="720000"/>
          </a:xfrm>
          <a:prstGeom prst="rect">
            <a:avLst/>
          </a:prstGeom>
        </p:spPr>
      </p:pic>
      <p:sp>
        <p:nvSpPr>
          <p:cNvPr id="3" name="ZoneTexte 2">
            <a:extLst>
              <a:ext uri="{FF2B5EF4-FFF2-40B4-BE49-F238E27FC236}">
                <a16:creationId xmlns:a16="http://schemas.microsoft.com/office/drawing/2014/main" id="{68F0C820-D57E-F04F-9468-91123FFC3185}"/>
              </a:ext>
            </a:extLst>
          </p:cNvPr>
          <p:cNvSpPr txBox="1"/>
          <p:nvPr/>
        </p:nvSpPr>
        <p:spPr>
          <a:xfrm>
            <a:off x="3019647" y="1130761"/>
            <a:ext cx="8836353" cy="4247317"/>
          </a:xfrm>
          <a:prstGeom prst="rect">
            <a:avLst/>
          </a:prstGeom>
          <a:noFill/>
        </p:spPr>
        <p:txBody>
          <a:bodyPr wrap="square" rtlCol="0">
            <a:spAutoFit/>
          </a:bodyPr>
          <a:lstStyle/>
          <a:p>
            <a:pPr algn="just"/>
            <a:r>
              <a:rPr lang="fr-FR" b="1" u="sng" dirty="0"/>
              <a:t>Où ? :</a:t>
            </a:r>
          </a:p>
          <a:p>
            <a:pPr algn="just"/>
            <a:endParaRPr lang="fr-FR" dirty="0"/>
          </a:p>
          <a:p>
            <a:pPr algn="just"/>
            <a:r>
              <a:rPr lang="fr-FR" dirty="0"/>
              <a:t>Tout changement doit être déclaré au greffe des associations du département du siège de l’association.</a:t>
            </a:r>
          </a:p>
          <a:p>
            <a:pPr algn="just"/>
            <a:endParaRPr lang="fr-FR" dirty="0"/>
          </a:p>
          <a:p>
            <a:pPr algn="just"/>
            <a:r>
              <a:rPr lang="fr-FR" b="1" u="sng" dirty="0"/>
              <a:t>Quand ? :</a:t>
            </a:r>
          </a:p>
          <a:p>
            <a:pPr algn="just"/>
            <a:endParaRPr lang="fr-FR" dirty="0"/>
          </a:p>
          <a:p>
            <a:pPr algn="just"/>
            <a:r>
              <a:rPr lang="fr-FR" dirty="0"/>
              <a:t>Tout changement doit être déclaré en préfecture dans les 3 mois. </a:t>
            </a:r>
          </a:p>
          <a:p>
            <a:pPr algn="just"/>
            <a:r>
              <a:rPr lang="fr-FR" dirty="0"/>
              <a:t> </a:t>
            </a:r>
          </a:p>
          <a:p>
            <a:pPr algn="just"/>
            <a:r>
              <a:rPr lang="fr-FR" dirty="0"/>
              <a:t>L’opposabilité aux tiers dudit changement ne sera effective qu’à compter du jour de sa déclaration. En revanche, le changement sera opposable aux membres de l’association à compter du jour de la délibération de l’association qui en est à l’origine. </a:t>
            </a:r>
          </a:p>
          <a:p>
            <a:pPr algn="just"/>
            <a:r>
              <a:rPr lang="fr-FR" dirty="0"/>
              <a:t> </a:t>
            </a:r>
          </a:p>
          <a:p>
            <a:pPr algn="just"/>
            <a:r>
              <a:rPr lang="fr-FR" dirty="0"/>
              <a:t>A défaut de déclaration en préfecture dans les 3 mois, les dirigeants associatifs encourent une amende pouvant s’élever jusqu’à 1 500€, voire 3 000€ en cas de récidive. </a:t>
            </a:r>
          </a:p>
        </p:txBody>
      </p:sp>
      <p:graphicFrame>
        <p:nvGraphicFramePr>
          <p:cNvPr id="4" name="Tableau 3">
            <a:extLst>
              <a:ext uri="{FF2B5EF4-FFF2-40B4-BE49-F238E27FC236}">
                <a16:creationId xmlns:a16="http://schemas.microsoft.com/office/drawing/2014/main" id="{79A6F68C-CABF-854B-83EA-3C04420B04A3}"/>
              </a:ext>
            </a:extLst>
          </p:cNvPr>
          <p:cNvGraphicFramePr>
            <a:graphicFrameLocks noGrp="1"/>
          </p:cNvGraphicFramePr>
          <p:nvPr>
            <p:extLst>
              <p:ext uri="{D42A27DB-BD31-4B8C-83A1-F6EECF244321}">
                <p14:modId xmlns:p14="http://schemas.microsoft.com/office/powerpoint/2010/main" val="3328795366"/>
              </p:ext>
            </p:extLst>
          </p:nvPr>
        </p:nvGraphicFramePr>
        <p:xfrm>
          <a:off x="336000" y="350874"/>
          <a:ext cx="11520000" cy="370840"/>
        </p:xfrm>
        <a:graphic>
          <a:graphicData uri="http://schemas.openxmlformats.org/drawingml/2006/table">
            <a:tbl>
              <a:tblPr firstRow="1" bandRow="1">
                <a:tableStyleId>{5C22544A-7EE6-4342-B048-85BDC9FD1C3A}</a:tableStyleId>
              </a:tblPr>
              <a:tblGrid>
                <a:gridCol w="11520000">
                  <a:extLst>
                    <a:ext uri="{9D8B030D-6E8A-4147-A177-3AD203B41FA5}">
                      <a16:colId xmlns:a16="http://schemas.microsoft.com/office/drawing/2014/main" val="2063423729"/>
                    </a:ext>
                  </a:extLst>
                </a:gridCol>
              </a:tblGrid>
              <a:tr h="370840">
                <a:tc>
                  <a:txBody>
                    <a:bodyPr/>
                    <a:lstStyle/>
                    <a:p>
                      <a:pPr algn="ctr"/>
                      <a:r>
                        <a:rPr lang="fr-FR" dirty="0">
                          <a:solidFill>
                            <a:schemeClr val="tx1"/>
                          </a:solidFill>
                        </a:rPr>
                        <a:t>LA DECLARATION EN PREFECTURE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1211376"/>
                  </a:ext>
                </a:extLst>
              </a:tr>
            </a:tbl>
          </a:graphicData>
        </a:graphic>
      </p:graphicFrame>
      <p:pic>
        <p:nvPicPr>
          <p:cNvPr id="7" name="Image 6">
            <a:extLst>
              <a:ext uri="{FF2B5EF4-FFF2-40B4-BE49-F238E27FC236}">
                <a16:creationId xmlns:a16="http://schemas.microsoft.com/office/drawing/2014/main" id="{1DF6FB43-FF50-D940-9460-D0DA607ABA17}"/>
              </a:ext>
            </a:extLst>
          </p:cNvPr>
          <p:cNvPicPr>
            <a:picLocks noChangeAspect="1"/>
          </p:cNvPicPr>
          <p:nvPr/>
        </p:nvPicPr>
        <p:blipFill rotWithShape="1">
          <a:blip r:embed="rId3"/>
          <a:srcRect l="26054" t="41379" r="56992" b="31188"/>
          <a:stretch/>
        </p:blipFill>
        <p:spPr>
          <a:xfrm>
            <a:off x="505837" y="2377257"/>
            <a:ext cx="1860331" cy="1881353"/>
          </a:xfrm>
          <a:prstGeom prst="rect">
            <a:avLst/>
          </a:prstGeom>
        </p:spPr>
      </p:pic>
    </p:spTree>
    <p:extLst>
      <p:ext uri="{BB962C8B-B14F-4D97-AF65-F5344CB8AC3E}">
        <p14:creationId xmlns:p14="http://schemas.microsoft.com/office/powerpoint/2010/main" val="2770582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ED4DA"/>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1D3DB85-1958-1048-83CF-ED6EEAC04F30}"/>
              </a:ext>
            </a:extLst>
          </p:cNvPr>
          <p:cNvPicPr>
            <a:picLocks noChangeAspect="1"/>
          </p:cNvPicPr>
          <p:nvPr/>
        </p:nvPicPr>
        <p:blipFill rotWithShape="1">
          <a:blip r:embed="rId2"/>
          <a:srcRect l="5620" t="27653" r="42577" b="27435"/>
          <a:stretch/>
        </p:blipFill>
        <p:spPr>
          <a:xfrm>
            <a:off x="5185515" y="5787125"/>
            <a:ext cx="1820970" cy="720000"/>
          </a:xfrm>
          <a:prstGeom prst="rect">
            <a:avLst/>
          </a:prstGeom>
        </p:spPr>
      </p:pic>
      <p:sp>
        <p:nvSpPr>
          <p:cNvPr id="4" name="ZoneTexte 3">
            <a:extLst>
              <a:ext uri="{FF2B5EF4-FFF2-40B4-BE49-F238E27FC236}">
                <a16:creationId xmlns:a16="http://schemas.microsoft.com/office/drawing/2014/main" id="{49F0B06C-F53F-B440-AAF6-7DE07CFC9050}"/>
              </a:ext>
            </a:extLst>
          </p:cNvPr>
          <p:cNvSpPr txBox="1"/>
          <p:nvPr/>
        </p:nvSpPr>
        <p:spPr>
          <a:xfrm>
            <a:off x="3019647" y="2377675"/>
            <a:ext cx="8836353" cy="1754326"/>
          </a:xfrm>
          <a:prstGeom prst="rect">
            <a:avLst/>
          </a:prstGeom>
          <a:noFill/>
        </p:spPr>
        <p:txBody>
          <a:bodyPr wrap="square" rtlCol="0">
            <a:spAutoFit/>
          </a:bodyPr>
          <a:lstStyle/>
          <a:p>
            <a:pPr algn="just"/>
            <a:r>
              <a:rPr lang="fr-FR" b="1" u="sng" dirty="0"/>
              <a:t>Par qui ? :</a:t>
            </a:r>
          </a:p>
          <a:p>
            <a:pPr algn="just"/>
            <a:endParaRPr lang="fr-FR" dirty="0"/>
          </a:p>
          <a:p>
            <a:pPr algn="just"/>
            <a:r>
              <a:rPr lang="fr-FR" dirty="0"/>
              <a:t>La déclaration pourra être formulée par tout dirigeant de l’association (mais plus généralement le président) ou toute personne spécialement mandatée à cet effet. Dans ce dernier cas, un mandat portant signature de l’un des dirigeants de l’association devra être joint à la déclaration. </a:t>
            </a:r>
          </a:p>
        </p:txBody>
      </p:sp>
      <p:pic>
        <p:nvPicPr>
          <p:cNvPr id="7" name="Image 6">
            <a:extLst>
              <a:ext uri="{FF2B5EF4-FFF2-40B4-BE49-F238E27FC236}">
                <a16:creationId xmlns:a16="http://schemas.microsoft.com/office/drawing/2014/main" id="{91B851AB-2A1C-004F-A1FE-6C0DD50E61B5}"/>
              </a:ext>
            </a:extLst>
          </p:cNvPr>
          <p:cNvPicPr>
            <a:picLocks noChangeAspect="1"/>
          </p:cNvPicPr>
          <p:nvPr/>
        </p:nvPicPr>
        <p:blipFill rotWithShape="1">
          <a:blip r:embed="rId3"/>
          <a:srcRect l="27203" t="43985" r="57567" b="33333"/>
          <a:stretch/>
        </p:blipFill>
        <p:spPr>
          <a:xfrm>
            <a:off x="600429" y="2540167"/>
            <a:ext cx="1671145" cy="1555532"/>
          </a:xfrm>
          <a:prstGeom prst="rect">
            <a:avLst/>
          </a:prstGeom>
        </p:spPr>
      </p:pic>
      <p:graphicFrame>
        <p:nvGraphicFramePr>
          <p:cNvPr id="8" name="Tableau 7">
            <a:extLst>
              <a:ext uri="{FF2B5EF4-FFF2-40B4-BE49-F238E27FC236}">
                <a16:creationId xmlns:a16="http://schemas.microsoft.com/office/drawing/2014/main" id="{2524B705-6DFB-3D47-BD50-6071F855E25A}"/>
              </a:ext>
            </a:extLst>
          </p:cNvPr>
          <p:cNvGraphicFramePr>
            <a:graphicFrameLocks noGrp="1"/>
          </p:cNvGraphicFramePr>
          <p:nvPr>
            <p:extLst>
              <p:ext uri="{D42A27DB-BD31-4B8C-83A1-F6EECF244321}">
                <p14:modId xmlns:p14="http://schemas.microsoft.com/office/powerpoint/2010/main" val="3908929055"/>
              </p:ext>
            </p:extLst>
          </p:nvPr>
        </p:nvGraphicFramePr>
        <p:xfrm>
          <a:off x="336000" y="350874"/>
          <a:ext cx="11520000" cy="370840"/>
        </p:xfrm>
        <a:graphic>
          <a:graphicData uri="http://schemas.openxmlformats.org/drawingml/2006/table">
            <a:tbl>
              <a:tblPr firstRow="1" bandRow="1">
                <a:tableStyleId>{5C22544A-7EE6-4342-B048-85BDC9FD1C3A}</a:tableStyleId>
              </a:tblPr>
              <a:tblGrid>
                <a:gridCol w="11520000">
                  <a:extLst>
                    <a:ext uri="{9D8B030D-6E8A-4147-A177-3AD203B41FA5}">
                      <a16:colId xmlns:a16="http://schemas.microsoft.com/office/drawing/2014/main" val="2063423729"/>
                    </a:ext>
                  </a:extLst>
                </a:gridCol>
              </a:tblGrid>
              <a:tr h="370840">
                <a:tc>
                  <a:txBody>
                    <a:bodyPr/>
                    <a:lstStyle/>
                    <a:p>
                      <a:pPr algn="ctr"/>
                      <a:r>
                        <a:rPr lang="fr-FR" dirty="0">
                          <a:solidFill>
                            <a:schemeClr val="tx1"/>
                          </a:solidFill>
                        </a:rPr>
                        <a:t>LA DECLARATION EN PREFECTURE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1211376"/>
                  </a:ext>
                </a:extLst>
              </a:tr>
            </a:tbl>
          </a:graphicData>
        </a:graphic>
      </p:graphicFrame>
    </p:spTree>
    <p:extLst>
      <p:ext uri="{BB962C8B-B14F-4D97-AF65-F5344CB8AC3E}">
        <p14:creationId xmlns:p14="http://schemas.microsoft.com/office/powerpoint/2010/main" val="2898304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ED4DA"/>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1D3DB85-1958-1048-83CF-ED6EEAC04F30}"/>
              </a:ext>
            </a:extLst>
          </p:cNvPr>
          <p:cNvPicPr>
            <a:picLocks noChangeAspect="1"/>
          </p:cNvPicPr>
          <p:nvPr/>
        </p:nvPicPr>
        <p:blipFill rotWithShape="1">
          <a:blip r:embed="rId2"/>
          <a:srcRect l="5620" t="27653" r="42577" b="27435"/>
          <a:stretch/>
        </p:blipFill>
        <p:spPr>
          <a:xfrm>
            <a:off x="5185515" y="5787125"/>
            <a:ext cx="1820970" cy="720000"/>
          </a:xfrm>
          <a:prstGeom prst="rect">
            <a:avLst/>
          </a:prstGeom>
        </p:spPr>
      </p:pic>
      <p:graphicFrame>
        <p:nvGraphicFramePr>
          <p:cNvPr id="3" name="Tableau 2">
            <a:extLst>
              <a:ext uri="{FF2B5EF4-FFF2-40B4-BE49-F238E27FC236}">
                <a16:creationId xmlns:a16="http://schemas.microsoft.com/office/drawing/2014/main" id="{43601D26-4527-C149-92E8-93CA94F482E0}"/>
              </a:ext>
            </a:extLst>
          </p:cNvPr>
          <p:cNvGraphicFramePr>
            <a:graphicFrameLocks noGrp="1"/>
          </p:cNvGraphicFramePr>
          <p:nvPr>
            <p:extLst>
              <p:ext uri="{D42A27DB-BD31-4B8C-83A1-F6EECF244321}">
                <p14:modId xmlns:p14="http://schemas.microsoft.com/office/powerpoint/2010/main" val="3908929055"/>
              </p:ext>
            </p:extLst>
          </p:nvPr>
        </p:nvGraphicFramePr>
        <p:xfrm>
          <a:off x="336000" y="350874"/>
          <a:ext cx="11520000" cy="370840"/>
        </p:xfrm>
        <a:graphic>
          <a:graphicData uri="http://schemas.openxmlformats.org/drawingml/2006/table">
            <a:tbl>
              <a:tblPr firstRow="1" bandRow="1">
                <a:tableStyleId>{5C22544A-7EE6-4342-B048-85BDC9FD1C3A}</a:tableStyleId>
              </a:tblPr>
              <a:tblGrid>
                <a:gridCol w="11520000">
                  <a:extLst>
                    <a:ext uri="{9D8B030D-6E8A-4147-A177-3AD203B41FA5}">
                      <a16:colId xmlns:a16="http://schemas.microsoft.com/office/drawing/2014/main" val="2063423729"/>
                    </a:ext>
                  </a:extLst>
                </a:gridCol>
              </a:tblGrid>
              <a:tr h="370840">
                <a:tc>
                  <a:txBody>
                    <a:bodyPr/>
                    <a:lstStyle/>
                    <a:p>
                      <a:pPr algn="ctr"/>
                      <a:r>
                        <a:rPr lang="fr-FR" dirty="0">
                          <a:solidFill>
                            <a:schemeClr val="tx1"/>
                          </a:solidFill>
                        </a:rPr>
                        <a:t>LA DECLARATION EN PREFECTURE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1211376"/>
                  </a:ext>
                </a:extLst>
              </a:tr>
            </a:tbl>
          </a:graphicData>
        </a:graphic>
      </p:graphicFrame>
      <p:sp>
        <p:nvSpPr>
          <p:cNvPr id="4" name="ZoneTexte 3">
            <a:extLst>
              <a:ext uri="{FF2B5EF4-FFF2-40B4-BE49-F238E27FC236}">
                <a16:creationId xmlns:a16="http://schemas.microsoft.com/office/drawing/2014/main" id="{ECCA51EA-09D7-D946-873D-CF6A7B76E313}"/>
              </a:ext>
            </a:extLst>
          </p:cNvPr>
          <p:cNvSpPr txBox="1"/>
          <p:nvPr/>
        </p:nvSpPr>
        <p:spPr>
          <a:xfrm>
            <a:off x="3019647" y="1607815"/>
            <a:ext cx="8836353" cy="3293209"/>
          </a:xfrm>
          <a:prstGeom prst="rect">
            <a:avLst/>
          </a:prstGeom>
          <a:noFill/>
        </p:spPr>
        <p:txBody>
          <a:bodyPr wrap="square" rtlCol="0">
            <a:spAutoFit/>
          </a:bodyPr>
          <a:lstStyle/>
          <a:p>
            <a:pPr algn="just"/>
            <a:r>
              <a:rPr lang="fr-FR" b="1" u="sng" dirty="0"/>
              <a:t>Comment ? :</a:t>
            </a:r>
          </a:p>
          <a:p>
            <a:pPr algn="just"/>
            <a:endParaRPr lang="fr-FR" b="1" u="sng" dirty="0"/>
          </a:p>
          <a:p>
            <a:pPr algn="just"/>
            <a:r>
              <a:rPr lang="fr-FR" b="1" u="sng" dirty="0"/>
              <a:t>En ligne :</a:t>
            </a:r>
          </a:p>
          <a:p>
            <a:pPr algn="just"/>
            <a:endParaRPr lang="fr-FR" sz="1400" u="sng" dirty="0"/>
          </a:p>
          <a:p>
            <a:pPr algn="just"/>
            <a:r>
              <a:rPr lang="fr-FR" dirty="0"/>
              <a:t>Vous pouvez vous rendre sur le site internet de la Direction de l'Information Légale et Administrative (DILA), accessible avec un compte France </a:t>
            </a:r>
            <a:r>
              <a:rPr lang="fr-FR" dirty="0" err="1"/>
              <a:t>Connect</a:t>
            </a:r>
            <a:r>
              <a:rPr lang="fr-FR" dirty="0"/>
              <a:t> via le lien suivant : </a:t>
            </a:r>
            <a:r>
              <a:rPr lang="fr-FR" u="sng" dirty="0">
                <a:hlinkClick r:id="rId3">
                  <a:extLst>
                    <a:ext uri="{A12FA001-AC4F-418D-AE19-62706E023703}">
                      <ahyp:hlinkClr xmlns:ahyp="http://schemas.microsoft.com/office/drawing/2018/hyperlinkcolor" val="tx"/>
                    </a:ext>
                  </a:extLst>
                </a:hlinkClick>
              </a:rPr>
              <a:t>cliquez ici</a:t>
            </a:r>
            <a:r>
              <a:rPr lang="fr-FR" u="sng" dirty="0"/>
              <a:t> </a:t>
            </a:r>
            <a:r>
              <a:rPr lang="fr-FR" dirty="0"/>
              <a:t>(votre numéro RNA vous sera demandé).</a:t>
            </a:r>
          </a:p>
          <a:p>
            <a:pPr algn="just"/>
            <a:endParaRPr lang="fr-FR" sz="1400" dirty="0"/>
          </a:p>
          <a:p>
            <a:pPr algn="just"/>
            <a:r>
              <a:rPr lang="fr-FR" dirty="0"/>
              <a:t>A chaque modification de la liste des dirigeants associatifs, il faudra joindre à votre déclaration les justificatifs suivants :</a:t>
            </a:r>
          </a:p>
          <a:p>
            <a:pPr marL="285750" lvl="0" indent="-285750" algn="just">
              <a:buFont typeface="Arial" panose="020B0604020202020204" pitchFamily="34" charset="0"/>
              <a:buChar char="•"/>
            </a:pPr>
            <a:r>
              <a:rPr lang="fr-FR" dirty="0"/>
              <a:t>Le procès-verbal attestant du changement de dirigeants ;</a:t>
            </a:r>
          </a:p>
          <a:p>
            <a:pPr marL="285750" lvl="0" indent="-285750" algn="just">
              <a:buFont typeface="Arial" panose="020B0604020202020204" pitchFamily="34" charset="0"/>
              <a:buChar char="•"/>
            </a:pPr>
            <a:r>
              <a:rPr lang="fr-FR" dirty="0"/>
              <a:t>La liste exhaustive et à jour des dirigeants.</a:t>
            </a:r>
          </a:p>
        </p:txBody>
      </p:sp>
      <p:pic>
        <p:nvPicPr>
          <p:cNvPr id="7" name="Image 6">
            <a:extLst>
              <a:ext uri="{FF2B5EF4-FFF2-40B4-BE49-F238E27FC236}">
                <a16:creationId xmlns:a16="http://schemas.microsoft.com/office/drawing/2014/main" id="{CC35DA6E-5E55-CF45-8AFA-397D4BCD8F1A}"/>
              </a:ext>
            </a:extLst>
          </p:cNvPr>
          <p:cNvPicPr>
            <a:picLocks noChangeAspect="1"/>
          </p:cNvPicPr>
          <p:nvPr/>
        </p:nvPicPr>
        <p:blipFill rotWithShape="1">
          <a:blip r:embed="rId4"/>
          <a:srcRect l="28065" t="42605" r="59100" b="32567"/>
          <a:stretch/>
        </p:blipFill>
        <p:spPr>
          <a:xfrm>
            <a:off x="731807" y="2466595"/>
            <a:ext cx="1408387" cy="1702676"/>
          </a:xfrm>
          <a:prstGeom prst="rect">
            <a:avLst/>
          </a:prstGeom>
        </p:spPr>
      </p:pic>
    </p:spTree>
    <p:extLst>
      <p:ext uri="{BB962C8B-B14F-4D97-AF65-F5344CB8AC3E}">
        <p14:creationId xmlns:p14="http://schemas.microsoft.com/office/powerpoint/2010/main" val="3571654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ED4DA"/>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1D3DB85-1958-1048-83CF-ED6EEAC04F30}"/>
              </a:ext>
            </a:extLst>
          </p:cNvPr>
          <p:cNvPicPr>
            <a:picLocks noChangeAspect="1"/>
          </p:cNvPicPr>
          <p:nvPr/>
        </p:nvPicPr>
        <p:blipFill rotWithShape="1">
          <a:blip r:embed="rId2"/>
          <a:srcRect l="5620" t="27653" r="42577" b="27435"/>
          <a:stretch/>
        </p:blipFill>
        <p:spPr>
          <a:xfrm>
            <a:off x="5185515" y="5787125"/>
            <a:ext cx="1820970" cy="720000"/>
          </a:xfrm>
          <a:prstGeom prst="rect">
            <a:avLst/>
          </a:prstGeom>
        </p:spPr>
      </p:pic>
      <p:graphicFrame>
        <p:nvGraphicFramePr>
          <p:cNvPr id="3" name="Tableau 2">
            <a:extLst>
              <a:ext uri="{FF2B5EF4-FFF2-40B4-BE49-F238E27FC236}">
                <a16:creationId xmlns:a16="http://schemas.microsoft.com/office/drawing/2014/main" id="{43601D26-4527-C149-92E8-93CA94F482E0}"/>
              </a:ext>
            </a:extLst>
          </p:cNvPr>
          <p:cNvGraphicFramePr>
            <a:graphicFrameLocks noGrp="1"/>
          </p:cNvGraphicFramePr>
          <p:nvPr/>
        </p:nvGraphicFramePr>
        <p:xfrm>
          <a:off x="336000" y="350874"/>
          <a:ext cx="11520000" cy="370840"/>
        </p:xfrm>
        <a:graphic>
          <a:graphicData uri="http://schemas.openxmlformats.org/drawingml/2006/table">
            <a:tbl>
              <a:tblPr firstRow="1" bandRow="1">
                <a:tableStyleId>{5C22544A-7EE6-4342-B048-85BDC9FD1C3A}</a:tableStyleId>
              </a:tblPr>
              <a:tblGrid>
                <a:gridCol w="11520000">
                  <a:extLst>
                    <a:ext uri="{9D8B030D-6E8A-4147-A177-3AD203B41FA5}">
                      <a16:colId xmlns:a16="http://schemas.microsoft.com/office/drawing/2014/main" val="2063423729"/>
                    </a:ext>
                  </a:extLst>
                </a:gridCol>
              </a:tblGrid>
              <a:tr h="370840">
                <a:tc>
                  <a:txBody>
                    <a:bodyPr/>
                    <a:lstStyle/>
                    <a:p>
                      <a:pPr algn="ctr"/>
                      <a:r>
                        <a:rPr lang="fr-FR" dirty="0">
                          <a:solidFill>
                            <a:schemeClr val="tx1"/>
                          </a:solidFill>
                        </a:rPr>
                        <a:t>LA DECLARATION EN PREFECTURE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1211376"/>
                  </a:ext>
                </a:extLst>
              </a:tr>
            </a:tbl>
          </a:graphicData>
        </a:graphic>
      </p:graphicFrame>
      <p:sp>
        <p:nvSpPr>
          <p:cNvPr id="4" name="ZoneTexte 3">
            <a:extLst>
              <a:ext uri="{FF2B5EF4-FFF2-40B4-BE49-F238E27FC236}">
                <a16:creationId xmlns:a16="http://schemas.microsoft.com/office/drawing/2014/main" id="{CB5CDBBB-519D-234C-8EF6-55A70AD858C6}"/>
              </a:ext>
            </a:extLst>
          </p:cNvPr>
          <p:cNvSpPr txBox="1"/>
          <p:nvPr/>
        </p:nvSpPr>
        <p:spPr>
          <a:xfrm>
            <a:off x="3019648" y="1407760"/>
            <a:ext cx="8836352" cy="3693319"/>
          </a:xfrm>
          <a:prstGeom prst="rect">
            <a:avLst/>
          </a:prstGeom>
          <a:noFill/>
        </p:spPr>
        <p:txBody>
          <a:bodyPr wrap="square" rtlCol="0">
            <a:spAutoFit/>
          </a:bodyPr>
          <a:lstStyle/>
          <a:p>
            <a:pPr algn="just"/>
            <a:r>
              <a:rPr lang="fr-FR" b="1" u="sng" dirty="0"/>
              <a:t>Comment ? :</a:t>
            </a:r>
          </a:p>
          <a:p>
            <a:pPr algn="just"/>
            <a:endParaRPr lang="fr-FR" u="sng" dirty="0"/>
          </a:p>
          <a:p>
            <a:pPr algn="just"/>
            <a:r>
              <a:rPr lang="fr-FR" b="1" u="sng" dirty="0"/>
              <a:t>Par voie postale :</a:t>
            </a:r>
          </a:p>
          <a:p>
            <a:pPr algn="just"/>
            <a:endParaRPr lang="fr-FR" u="sng" dirty="0"/>
          </a:p>
          <a:p>
            <a:pPr algn="just"/>
            <a:r>
              <a:rPr lang="fr-FR" dirty="0"/>
              <a:t>Vous pouvez envoyer un courrier au greffe des associations du département du siège de l’association.</a:t>
            </a:r>
          </a:p>
          <a:p>
            <a:pPr algn="just"/>
            <a:endParaRPr lang="fr-FR" dirty="0"/>
          </a:p>
          <a:p>
            <a:pPr algn="just"/>
            <a:r>
              <a:rPr lang="fr-FR" dirty="0"/>
              <a:t>A chaque modification de la liste des dirigeants associatifs, il faudra joindre à votre déclaration les documents suivants :</a:t>
            </a:r>
          </a:p>
          <a:p>
            <a:pPr marL="285750" lvl="0" indent="-285750" algn="just">
              <a:buFont typeface="Arial" panose="020B0604020202020204" pitchFamily="34" charset="0"/>
              <a:buChar char="•"/>
            </a:pPr>
            <a:r>
              <a:rPr lang="fr-FR" dirty="0"/>
              <a:t>Le procès-verbal attestant du changement de dirigeants ;</a:t>
            </a:r>
          </a:p>
          <a:p>
            <a:pPr marL="285750" lvl="0" indent="-285750" algn="just">
              <a:buFont typeface="Arial" panose="020B0604020202020204" pitchFamily="34" charset="0"/>
              <a:buChar char="•"/>
            </a:pPr>
            <a:r>
              <a:rPr lang="fr-FR" dirty="0"/>
              <a:t>Le formulaire CERFA n°13971*03 dument complété ;</a:t>
            </a:r>
          </a:p>
          <a:p>
            <a:pPr marL="285750" lvl="0" indent="-285750" algn="just">
              <a:buFont typeface="Arial" panose="020B0604020202020204" pitchFamily="34" charset="0"/>
              <a:buChar char="•"/>
            </a:pPr>
            <a:r>
              <a:rPr lang="fr-FR" dirty="0"/>
              <a:t>Une enveloppe affranchie au tarif en vigueur (20 grammes) avec l’adresse postale de l’association.</a:t>
            </a:r>
          </a:p>
        </p:txBody>
      </p:sp>
      <p:pic>
        <p:nvPicPr>
          <p:cNvPr id="7" name="Image 6">
            <a:extLst>
              <a:ext uri="{FF2B5EF4-FFF2-40B4-BE49-F238E27FC236}">
                <a16:creationId xmlns:a16="http://schemas.microsoft.com/office/drawing/2014/main" id="{120F84DE-6943-9644-846B-16AC1CF70F26}"/>
              </a:ext>
            </a:extLst>
          </p:cNvPr>
          <p:cNvPicPr>
            <a:picLocks noChangeAspect="1"/>
          </p:cNvPicPr>
          <p:nvPr/>
        </p:nvPicPr>
        <p:blipFill rotWithShape="1">
          <a:blip r:embed="rId3"/>
          <a:srcRect l="27203" t="44138" r="58298" b="35019"/>
          <a:stretch/>
        </p:blipFill>
        <p:spPr>
          <a:xfrm>
            <a:off x="640511" y="2603229"/>
            <a:ext cx="1590977" cy="1429408"/>
          </a:xfrm>
          <a:prstGeom prst="rect">
            <a:avLst/>
          </a:prstGeom>
        </p:spPr>
      </p:pic>
    </p:spTree>
    <p:extLst>
      <p:ext uri="{BB962C8B-B14F-4D97-AF65-F5344CB8AC3E}">
        <p14:creationId xmlns:p14="http://schemas.microsoft.com/office/powerpoint/2010/main" val="4116895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ED4DA"/>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1D3DB85-1958-1048-83CF-ED6EEAC04F30}"/>
              </a:ext>
            </a:extLst>
          </p:cNvPr>
          <p:cNvPicPr>
            <a:picLocks noChangeAspect="1"/>
          </p:cNvPicPr>
          <p:nvPr/>
        </p:nvPicPr>
        <p:blipFill rotWithShape="1">
          <a:blip r:embed="rId2"/>
          <a:srcRect l="5620" t="27653" r="42577" b="27435"/>
          <a:stretch/>
        </p:blipFill>
        <p:spPr>
          <a:xfrm>
            <a:off x="5185515" y="5787125"/>
            <a:ext cx="1820970" cy="720000"/>
          </a:xfrm>
          <a:prstGeom prst="rect">
            <a:avLst/>
          </a:prstGeom>
        </p:spPr>
      </p:pic>
      <p:graphicFrame>
        <p:nvGraphicFramePr>
          <p:cNvPr id="3" name="Tableau 2">
            <a:extLst>
              <a:ext uri="{FF2B5EF4-FFF2-40B4-BE49-F238E27FC236}">
                <a16:creationId xmlns:a16="http://schemas.microsoft.com/office/drawing/2014/main" id="{43601D26-4527-C149-92E8-93CA94F482E0}"/>
              </a:ext>
            </a:extLst>
          </p:cNvPr>
          <p:cNvGraphicFramePr>
            <a:graphicFrameLocks noGrp="1"/>
          </p:cNvGraphicFramePr>
          <p:nvPr/>
        </p:nvGraphicFramePr>
        <p:xfrm>
          <a:off x="336000" y="350874"/>
          <a:ext cx="11520000" cy="370840"/>
        </p:xfrm>
        <a:graphic>
          <a:graphicData uri="http://schemas.openxmlformats.org/drawingml/2006/table">
            <a:tbl>
              <a:tblPr firstRow="1" bandRow="1">
                <a:tableStyleId>{5C22544A-7EE6-4342-B048-85BDC9FD1C3A}</a:tableStyleId>
              </a:tblPr>
              <a:tblGrid>
                <a:gridCol w="11520000">
                  <a:extLst>
                    <a:ext uri="{9D8B030D-6E8A-4147-A177-3AD203B41FA5}">
                      <a16:colId xmlns:a16="http://schemas.microsoft.com/office/drawing/2014/main" val="2063423729"/>
                    </a:ext>
                  </a:extLst>
                </a:gridCol>
              </a:tblGrid>
              <a:tr h="370840">
                <a:tc>
                  <a:txBody>
                    <a:bodyPr/>
                    <a:lstStyle/>
                    <a:p>
                      <a:pPr algn="ctr"/>
                      <a:r>
                        <a:rPr lang="fr-FR" dirty="0">
                          <a:solidFill>
                            <a:schemeClr val="tx1"/>
                          </a:solidFill>
                        </a:rPr>
                        <a:t>LA DECLARATION EN PREFECTURE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1211376"/>
                  </a:ext>
                </a:extLst>
              </a:tr>
            </a:tbl>
          </a:graphicData>
        </a:graphic>
      </p:graphicFrame>
      <p:sp>
        <p:nvSpPr>
          <p:cNvPr id="6" name="ZoneTexte 5">
            <a:extLst>
              <a:ext uri="{FF2B5EF4-FFF2-40B4-BE49-F238E27FC236}">
                <a16:creationId xmlns:a16="http://schemas.microsoft.com/office/drawing/2014/main" id="{EBC4B029-7D09-894B-9511-78FBEB319D09}"/>
              </a:ext>
            </a:extLst>
          </p:cNvPr>
          <p:cNvSpPr txBox="1"/>
          <p:nvPr/>
        </p:nvSpPr>
        <p:spPr>
          <a:xfrm>
            <a:off x="3019647" y="1407760"/>
            <a:ext cx="8836353" cy="3693319"/>
          </a:xfrm>
          <a:prstGeom prst="rect">
            <a:avLst/>
          </a:prstGeom>
          <a:noFill/>
        </p:spPr>
        <p:txBody>
          <a:bodyPr wrap="square" rtlCol="0">
            <a:spAutoFit/>
          </a:bodyPr>
          <a:lstStyle/>
          <a:p>
            <a:pPr algn="just"/>
            <a:r>
              <a:rPr lang="fr-FR" b="1" u="sng" dirty="0"/>
              <a:t>Comment ? :</a:t>
            </a:r>
          </a:p>
          <a:p>
            <a:pPr algn="just"/>
            <a:endParaRPr lang="fr-FR" b="1" u="sng" dirty="0"/>
          </a:p>
          <a:p>
            <a:pPr algn="just"/>
            <a:r>
              <a:rPr lang="fr-FR" b="1" u="sng" dirty="0"/>
              <a:t>Sur place :</a:t>
            </a:r>
          </a:p>
          <a:p>
            <a:pPr algn="just"/>
            <a:endParaRPr lang="fr-FR" u="sng" dirty="0"/>
          </a:p>
          <a:p>
            <a:pPr algn="just"/>
            <a:r>
              <a:rPr lang="fr-FR" dirty="0"/>
              <a:t>Vous pouvez vous rendre au greffe des associations du département du siège de l’association (veillez à vous renseigner sur les horaires d’ouverture et d’accueil du public). </a:t>
            </a:r>
          </a:p>
          <a:p>
            <a:pPr algn="just"/>
            <a:endParaRPr lang="fr-FR" dirty="0"/>
          </a:p>
          <a:p>
            <a:pPr algn="just"/>
            <a:r>
              <a:rPr lang="fr-FR" dirty="0"/>
              <a:t>A chaque modification de la liste des dirigeants associatifs, il faudra joindre à votre déclaration les documents suivants :</a:t>
            </a:r>
          </a:p>
          <a:p>
            <a:pPr marL="285750" lvl="0" indent="-285750" algn="just">
              <a:buFont typeface="Arial" panose="020B0604020202020204" pitchFamily="34" charset="0"/>
              <a:buChar char="•"/>
            </a:pPr>
            <a:r>
              <a:rPr lang="fr-FR" dirty="0"/>
              <a:t>Le procès-verbal attestant du changement de dirigeants ;</a:t>
            </a:r>
          </a:p>
          <a:p>
            <a:pPr marL="285750" lvl="0" indent="-285750" algn="just">
              <a:buFont typeface="Arial" panose="020B0604020202020204" pitchFamily="34" charset="0"/>
              <a:buChar char="•"/>
            </a:pPr>
            <a:r>
              <a:rPr lang="fr-FR" dirty="0"/>
              <a:t>Le formulaire CERFA n°13971*03 dument complété ;</a:t>
            </a:r>
          </a:p>
          <a:p>
            <a:pPr marL="285750" lvl="0" indent="-285750" algn="just">
              <a:buFont typeface="Arial" panose="020B0604020202020204" pitchFamily="34" charset="0"/>
              <a:buChar char="•"/>
            </a:pPr>
            <a:r>
              <a:rPr lang="fr-FR" dirty="0"/>
              <a:t>Une enveloppe affranchie au tarif en vigueur (20 grammes) avec l’adresse postale de l’association.</a:t>
            </a:r>
          </a:p>
        </p:txBody>
      </p:sp>
      <p:pic>
        <p:nvPicPr>
          <p:cNvPr id="9" name="Image 8">
            <a:extLst>
              <a:ext uri="{FF2B5EF4-FFF2-40B4-BE49-F238E27FC236}">
                <a16:creationId xmlns:a16="http://schemas.microsoft.com/office/drawing/2014/main" id="{2837EB1B-D499-F641-8FED-A1132E904625}"/>
              </a:ext>
            </a:extLst>
          </p:cNvPr>
          <p:cNvPicPr>
            <a:picLocks noChangeAspect="1"/>
          </p:cNvPicPr>
          <p:nvPr/>
        </p:nvPicPr>
        <p:blipFill rotWithShape="1">
          <a:blip r:embed="rId3"/>
          <a:srcRect l="26245" t="41073" r="57160" b="32107"/>
          <a:stretch/>
        </p:blipFill>
        <p:spPr>
          <a:xfrm>
            <a:off x="525514" y="2509344"/>
            <a:ext cx="1820970" cy="1839311"/>
          </a:xfrm>
          <a:prstGeom prst="rect">
            <a:avLst/>
          </a:prstGeom>
        </p:spPr>
      </p:pic>
    </p:spTree>
    <p:extLst>
      <p:ext uri="{BB962C8B-B14F-4D97-AF65-F5344CB8AC3E}">
        <p14:creationId xmlns:p14="http://schemas.microsoft.com/office/powerpoint/2010/main" val="3675263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ED4DA"/>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1D3DB85-1958-1048-83CF-ED6EEAC04F30}"/>
              </a:ext>
            </a:extLst>
          </p:cNvPr>
          <p:cNvPicPr>
            <a:picLocks noChangeAspect="1"/>
          </p:cNvPicPr>
          <p:nvPr/>
        </p:nvPicPr>
        <p:blipFill rotWithShape="1">
          <a:blip r:embed="rId2"/>
          <a:srcRect l="5620" t="27653" r="42577" b="27435"/>
          <a:stretch/>
        </p:blipFill>
        <p:spPr>
          <a:xfrm>
            <a:off x="5185515" y="5787125"/>
            <a:ext cx="1820970" cy="720000"/>
          </a:xfrm>
          <a:prstGeom prst="rect">
            <a:avLst/>
          </a:prstGeom>
        </p:spPr>
      </p:pic>
      <p:sp>
        <p:nvSpPr>
          <p:cNvPr id="3" name="ZoneTexte 2">
            <a:extLst>
              <a:ext uri="{FF2B5EF4-FFF2-40B4-BE49-F238E27FC236}">
                <a16:creationId xmlns:a16="http://schemas.microsoft.com/office/drawing/2014/main" id="{F1880D89-732A-FF48-A86F-62AE45CB1B20}"/>
              </a:ext>
            </a:extLst>
          </p:cNvPr>
          <p:cNvSpPr txBox="1"/>
          <p:nvPr/>
        </p:nvSpPr>
        <p:spPr>
          <a:xfrm>
            <a:off x="3019647" y="2515755"/>
            <a:ext cx="8836353" cy="1477328"/>
          </a:xfrm>
          <a:prstGeom prst="rect">
            <a:avLst/>
          </a:prstGeom>
          <a:noFill/>
        </p:spPr>
        <p:txBody>
          <a:bodyPr wrap="square" rtlCol="0">
            <a:spAutoFit/>
          </a:bodyPr>
          <a:lstStyle/>
          <a:p>
            <a:pPr algn="just"/>
            <a:r>
              <a:rPr lang="fr-FR" b="1" u="sng" dirty="0"/>
              <a:t>Et après ? :</a:t>
            </a:r>
          </a:p>
          <a:p>
            <a:pPr algn="just"/>
            <a:endParaRPr lang="fr-FR" u="sng" dirty="0"/>
          </a:p>
          <a:p>
            <a:pPr algn="just"/>
            <a:r>
              <a:rPr lang="fr-FR" dirty="0"/>
              <a:t>Une fois la déclaration valablement effectuée, un récépissé vous sera remis par courrier postal ou électronique. Celui-ci devra être conservé car il pourra vous être demandé lors de l’accomplissement de différentes démarches administratives.</a:t>
            </a:r>
          </a:p>
        </p:txBody>
      </p:sp>
      <p:graphicFrame>
        <p:nvGraphicFramePr>
          <p:cNvPr id="4" name="Tableau 3">
            <a:extLst>
              <a:ext uri="{FF2B5EF4-FFF2-40B4-BE49-F238E27FC236}">
                <a16:creationId xmlns:a16="http://schemas.microsoft.com/office/drawing/2014/main" id="{A4DCCCA0-C44B-0D43-B3AD-C78D34E6A83A}"/>
              </a:ext>
            </a:extLst>
          </p:cNvPr>
          <p:cNvGraphicFramePr>
            <a:graphicFrameLocks noGrp="1"/>
          </p:cNvGraphicFramePr>
          <p:nvPr>
            <p:extLst>
              <p:ext uri="{D42A27DB-BD31-4B8C-83A1-F6EECF244321}">
                <p14:modId xmlns:p14="http://schemas.microsoft.com/office/powerpoint/2010/main" val="3908929055"/>
              </p:ext>
            </p:extLst>
          </p:nvPr>
        </p:nvGraphicFramePr>
        <p:xfrm>
          <a:off x="336000" y="350874"/>
          <a:ext cx="11520000" cy="370840"/>
        </p:xfrm>
        <a:graphic>
          <a:graphicData uri="http://schemas.openxmlformats.org/drawingml/2006/table">
            <a:tbl>
              <a:tblPr firstRow="1" bandRow="1">
                <a:tableStyleId>{5C22544A-7EE6-4342-B048-85BDC9FD1C3A}</a:tableStyleId>
              </a:tblPr>
              <a:tblGrid>
                <a:gridCol w="11520000">
                  <a:extLst>
                    <a:ext uri="{9D8B030D-6E8A-4147-A177-3AD203B41FA5}">
                      <a16:colId xmlns:a16="http://schemas.microsoft.com/office/drawing/2014/main" val="2063423729"/>
                    </a:ext>
                  </a:extLst>
                </a:gridCol>
              </a:tblGrid>
              <a:tr h="370840">
                <a:tc>
                  <a:txBody>
                    <a:bodyPr/>
                    <a:lstStyle/>
                    <a:p>
                      <a:pPr algn="ctr"/>
                      <a:r>
                        <a:rPr lang="fr-FR" dirty="0">
                          <a:solidFill>
                            <a:schemeClr val="tx1"/>
                          </a:solidFill>
                        </a:rPr>
                        <a:t>LA DECLARATION EN PREFECTURE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1211376"/>
                  </a:ext>
                </a:extLst>
              </a:tr>
            </a:tbl>
          </a:graphicData>
        </a:graphic>
      </p:graphicFrame>
      <p:pic>
        <p:nvPicPr>
          <p:cNvPr id="7" name="Image 6">
            <a:extLst>
              <a:ext uri="{FF2B5EF4-FFF2-40B4-BE49-F238E27FC236}">
                <a16:creationId xmlns:a16="http://schemas.microsoft.com/office/drawing/2014/main" id="{970927CC-274D-A242-9002-8DB1F5EB892D}"/>
              </a:ext>
            </a:extLst>
          </p:cNvPr>
          <p:cNvPicPr>
            <a:picLocks noChangeAspect="1"/>
          </p:cNvPicPr>
          <p:nvPr/>
        </p:nvPicPr>
        <p:blipFill rotWithShape="1">
          <a:blip r:embed="rId3"/>
          <a:srcRect l="27682" t="41073" r="58298" b="31494"/>
          <a:stretch/>
        </p:blipFill>
        <p:spPr>
          <a:xfrm>
            <a:off x="666788" y="2488324"/>
            <a:ext cx="1538425" cy="1881352"/>
          </a:xfrm>
          <a:prstGeom prst="rect">
            <a:avLst/>
          </a:prstGeom>
        </p:spPr>
      </p:pic>
    </p:spTree>
    <p:extLst>
      <p:ext uri="{BB962C8B-B14F-4D97-AF65-F5344CB8AC3E}">
        <p14:creationId xmlns:p14="http://schemas.microsoft.com/office/powerpoint/2010/main" val="344049311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882</Words>
  <Application>Microsoft Office PowerPoint</Application>
  <PresentationFormat>Grand écran</PresentationFormat>
  <Paragraphs>87</Paragraphs>
  <Slides>15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Céline STOEFFLER</dc:creator>
  <cp:lastModifiedBy>Céline STOEFFLER</cp:lastModifiedBy>
  <cp:revision>3</cp:revision>
  <dcterms:created xsi:type="dcterms:W3CDTF">2022-01-04T11:02:23Z</dcterms:created>
  <dcterms:modified xsi:type="dcterms:W3CDTF">2022-05-02T08:48:50Z</dcterms:modified>
</cp:coreProperties>
</file>